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3"/>
  </p:sldMasterIdLst>
  <p:notesMasterIdLst>
    <p:notesMasterId r:id="rId19"/>
  </p:notesMasterIdLst>
  <p:sldIdLst>
    <p:sldId id="268" r:id="rId4"/>
    <p:sldId id="258" r:id="rId5"/>
    <p:sldId id="281" r:id="rId6"/>
    <p:sldId id="294" r:id="rId7"/>
    <p:sldId id="266" r:id="rId8"/>
    <p:sldId id="291" r:id="rId9"/>
    <p:sldId id="256" r:id="rId10"/>
    <p:sldId id="259" r:id="rId11"/>
    <p:sldId id="257" r:id="rId12"/>
    <p:sldId id="261" r:id="rId13"/>
    <p:sldId id="262" r:id="rId14"/>
    <p:sldId id="292" r:id="rId15"/>
    <p:sldId id="293" r:id="rId16"/>
    <p:sldId id="260" r:id="rId17"/>
    <p:sldId id="263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44BE4701-21A5-8C66-9AD0-C56D37D21027}" name="Alex Karolyi" initials="AK" userId="S::akarolyi@riverpartners.org::4834c33d-e2c7-45ed-92cc-3442ff69cbf9" providerId="AD"/>
  <p188:author id="{0B7676D0-45E5-3362-CAFF-5AC0D0CA3BD2}" name="Lily Rothrock" initials="LR" userId="S::lrothrock@riverpartners.org::c496a900-4910-410f-bcd8-283ad5255045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C3D6C"/>
    <a:srgbClr val="D6D5DB"/>
    <a:srgbClr val="21713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F5CE8A5-571B-08EC-9881-506531E072A7}" v="157" dt="2024-09-05T17:48:36.24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1.xml"/><Relationship Id="rId21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microsoft.com/office/2018/10/relationships/authors" Target="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3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microsoft.com/office/2015/10/relationships/revisionInfo" Target="revisionInfo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8C55DD-3EBF-7A4F-B78B-0DBC3D89DBC1}" type="datetimeFigureOut">
              <a:rPr lang="en-US" smtClean="0"/>
              <a:t>9/5/2024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361014-DF26-654C-BA45-80139B6BC2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41790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ED5606-3919-4C93-AC27-8615C53A127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894176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Optional slide to talk about our recognition in news media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361014-DF26-654C-BA45-80139B6BC2D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973725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Optional Slides, change out headers as needed to highlight important project partners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361014-DF26-654C-BA45-80139B6BC2D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76217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Template for slides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361014-DF26-654C-BA45-80139B6BC2D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065056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Template for slides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361014-DF26-654C-BA45-80139B6BC2D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706542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  <a:effectLst/>
                <a:latin typeface="Helvetica" pitchFamily="2" charset="0"/>
              </a:rPr>
              <a:t>The actions we take </a:t>
            </a:r>
            <a:r>
              <a:rPr lang="en-US" b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during this decade will decide California's future</a:t>
            </a:r>
            <a:r>
              <a:rPr lang="en-US">
                <a:solidFill>
                  <a:srgbClr val="000000"/>
                </a:solidFill>
                <a:effectLst/>
                <a:latin typeface="Helvetica" pitchFamily="2" charset="0"/>
              </a:rPr>
              <a:t>. With their exponential benefits for wildlife, natural resources, and communities, healthy rivers are critical for a flourishing Golden State for generations to come. Join us and make a donation today.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361014-DF26-654C-BA45-80139B6BC2D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787152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361014-DF26-654C-BA45-80139B6BC2D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86093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  <a:effectLst/>
                <a:latin typeface="Helvetica" pitchFamily="2" charset="0"/>
              </a:rPr>
              <a:t>Founded in 1998, River Partners is nonprofit organization that brings life back to California’s rivers to benefit</a:t>
            </a:r>
          </a:p>
          <a:p>
            <a:r>
              <a:rPr lang="en-US">
                <a:solidFill>
                  <a:srgbClr val="000000"/>
                </a:solidFill>
                <a:effectLst/>
                <a:latin typeface="Helvetica" pitchFamily="2" charset="0"/>
              </a:rPr>
              <a:t>the environment and people.</a:t>
            </a:r>
          </a:p>
          <a:p>
            <a:r>
              <a:rPr lang="en-US">
                <a:solidFill>
                  <a:srgbClr val="000000"/>
                </a:solidFill>
                <a:effectLst/>
                <a:latin typeface="Helvetica" pitchFamily="2" charset="0"/>
              </a:rPr>
              <a:t>We plant hundreds of thousands of native trees and plants across thousands of acres statewide each year.</a:t>
            </a:r>
          </a:p>
          <a:p>
            <a:r>
              <a:rPr lang="en-US">
                <a:solidFill>
                  <a:srgbClr val="000000"/>
                </a:solidFill>
                <a:effectLst/>
                <a:latin typeface="Helvetica" pitchFamily="2" charset="0"/>
              </a:rPr>
              <a:t>We’ve restored nearly 20,000 riverside acres since 1998—more than anyone in the West.</a:t>
            </a:r>
          </a:p>
          <a:p>
            <a:r>
              <a:rPr lang="en-US">
                <a:solidFill>
                  <a:srgbClr val="000000"/>
                </a:solidFill>
                <a:effectLst/>
                <a:latin typeface="Helvetica" pitchFamily="2" charset="0"/>
              </a:rPr>
              <a:t>Only 5% of the state's riverside habitat is left – and healthy rivers are essential for a thriving state.</a:t>
            </a:r>
          </a:p>
          <a:p>
            <a:r>
              <a:rPr lang="en-US">
                <a:solidFill>
                  <a:srgbClr val="000000"/>
                </a:solidFill>
                <a:effectLst/>
                <a:latin typeface="Helvetica" pitchFamily="2" charset="0"/>
              </a:rPr>
              <a:t>We achieve this bold pace and scale by blending an entrepreneurial sprit, modern farming practices, cutting-</a:t>
            </a:r>
          </a:p>
          <a:p>
            <a:r>
              <a:rPr lang="en-US">
                <a:solidFill>
                  <a:srgbClr val="000000"/>
                </a:solidFill>
                <a:effectLst/>
                <a:latin typeface="Helvetica" pitchFamily="2" charset="0"/>
              </a:rPr>
              <a:t>edge science, and diverse alliances.</a:t>
            </a:r>
          </a:p>
          <a:p>
            <a:r>
              <a:rPr lang="en-US">
                <a:solidFill>
                  <a:srgbClr val="000000"/>
                </a:solidFill>
                <a:effectLst/>
                <a:latin typeface="Helvetica" pitchFamily="2" charset="0"/>
              </a:rPr>
              <a:t>Our work results in major wins for wildlife, flood safety, climate, resilience, water conservation, healthy</a:t>
            </a:r>
          </a:p>
          <a:p>
            <a:r>
              <a:rPr lang="en-US">
                <a:solidFill>
                  <a:srgbClr val="000000"/>
                </a:solidFill>
                <a:effectLst/>
                <a:latin typeface="Helvetica" pitchFamily="2" charset="0"/>
              </a:rPr>
              <a:t>communities, and local economies.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361014-DF26-654C-BA45-80139B6BC2D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36943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5013" y="1173163"/>
            <a:ext cx="5632450" cy="31686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Bringing back disappearing wildlife</a:t>
            </a:r>
            <a:r>
              <a:rPr lang="en-US">
                <a:solidFill>
                  <a:srgbClr val="000000"/>
                </a:solidFill>
                <a:effectLst/>
                <a:latin typeface="Helvetica" pitchFamily="2" charset="0"/>
              </a:rPr>
              <a:t> – our efforts support the recovery of over 55 imperiled species</a:t>
            </a:r>
          </a:p>
          <a:p>
            <a:r>
              <a:rPr lang="en-US" b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Boosting flood safety</a:t>
            </a:r>
            <a:r>
              <a:rPr lang="en-US">
                <a:solidFill>
                  <a:srgbClr val="000000"/>
                </a:solidFill>
                <a:effectLst/>
                <a:latin typeface="Helvetica" pitchFamily="2" charset="0"/>
              </a:rPr>
              <a:t> – for communities in flood-prone regions by restoring floodplains that slow down and soak up water</a:t>
            </a:r>
          </a:p>
          <a:p>
            <a:r>
              <a:rPr lang="en-US" b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Growing California's climate resilience</a:t>
            </a:r>
            <a:r>
              <a:rPr lang="en-US">
                <a:solidFill>
                  <a:srgbClr val="000000"/>
                </a:solidFill>
                <a:effectLst/>
                <a:latin typeface="Helvetica" pitchFamily="2" charset="0"/>
              </a:rPr>
              <a:t> – by planting nearly 4 million trees that have captured 1 million tons of greenhouse gases since our founding in 1998</a:t>
            </a:r>
          </a:p>
          <a:p>
            <a:r>
              <a:rPr lang="en-US" b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Conserving fresh water</a:t>
            </a:r>
            <a:r>
              <a:rPr lang="en-US">
                <a:solidFill>
                  <a:srgbClr val="000000"/>
                </a:solidFill>
                <a:effectLst/>
                <a:latin typeface="Helvetica" pitchFamily="2" charset="0"/>
              </a:rPr>
              <a:t> – the riverways we restore conserve 1 billion gallons of water each year, boosting supplies for wildlife, farming, and households</a:t>
            </a:r>
          </a:p>
          <a:p>
            <a:r>
              <a:rPr lang="en-US" b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Creating healthy communities</a:t>
            </a:r>
            <a:r>
              <a:rPr lang="en-US">
                <a:solidFill>
                  <a:srgbClr val="000000"/>
                </a:solidFill>
                <a:effectLst/>
                <a:latin typeface="Helvetica" pitchFamily="2" charset="0"/>
              </a:rPr>
              <a:t> – by expanding access to open space for recreation</a:t>
            </a:r>
          </a:p>
          <a:p>
            <a:r>
              <a:rPr lang="en-US" b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Building strong economies</a:t>
            </a:r>
            <a:r>
              <a:rPr lang="en-US">
                <a:solidFill>
                  <a:srgbClr val="000000"/>
                </a:solidFill>
                <a:effectLst/>
                <a:latin typeface="Helvetica" pitchFamily="2" charset="0"/>
              </a:rPr>
              <a:t> – we've channeled over $150 million of restoration-related dollars into the communities we work in statewide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8A1544-CAB2-4F75-9032-C03329764FE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9571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5013" y="1173163"/>
            <a:ext cx="5632450" cy="31686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Bringing back disappearing wildlife</a:t>
            </a:r>
            <a:r>
              <a:rPr lang="en-US">
                <a:solidFill>
                  <a:srgbClr val="000000"/>
                </a:solidFill>
                <a:effectLst/>
                <a:latin typeface="Helvetica" pitchFamily="2" charset="0"/>
              </a:rPr>
              <a:t> – our efforts support the recovery of over 55 imperiled species</a:t>
            </a:r>
          </a:p>
          <a:p>
            <a:r>
              <a:rPr lang="en-US" b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Boosting flood safety</a:t>
            </a:r>
            <a:r>
              <a:rPr lang="en-US">
                <a:solidFill>
                  <a:srgbClr val="000000"/>
                </a:solidFill>
                <a:effectLst/>
                <a:latin typeface="Helvetica" pitchFamily="2" charset="0"/>
              </a:rPr>
              <a:t> – for communities in flood-prone regions by restoring floodplains that slow down and soak up water</a:t>
            </a:r>
          </a:p>
          <a:p>
            <a:r>
              <a:rPr lang="en-US" b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Growing California's climate resilience</a:t>
            </a:r>
            <a:r>
              <a:rPr lang="en-US">
                <a:solidFill>
                  <a:srgbClr val="000000"/>
                </a:solidFill>
                <a:effectLst/>
                <a:latin typeface="Helvetica" pitchFamily="2" charset="0"/>
              </a:rPr>
              <a:t> – by planting nearly 4 million trees that have captured 1 million tons of greenhouse gases since our founding in 1998</a:t>
            </a:r>
          </a:p>
          <a:p>
            <a:r>
              <a:rPr lang="en-US" b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Conserving fresh water</a:t>
            </a:r>
            <a:r>
              <a:rPr lang="en-US">
                <a:solidFill>
                  <a:srgbClr val="000000"/>
                </a:solidFill>
                <a:effectLst/>
                <a:latin typeface="Helvetica" pitchFamily="2" charset="0"/>
              </a:rPr>
              <a:t> – the riverways we restore conserve 1 billion gallons of water each year, boosting supplies for wildlife, farming, and households</a:t>
            </a:r>
          </a:p>
          <a:p>
            <a:r>
              <a:rPr lang="en-US" b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Creating healthy communities</a:t>
            </a:r>
            <a:r>
              <a:rPr lang="en-US">
                <a:solidFill>
                  <a:srgbClr val="000000"/>
                </a:solidFill>
                <a:effectLst/>
                <a:latin typeface="Helvetica" pitchFamily="2" charset="0"/>
              </a:rPr>
              <a:t> – by expanding access to open space for recreation</a:t>
            </a:r>
          </a:p>
          <a:p>
            <a:r>
              <a:rPr lang="en-US" b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Building strong economies</a:t>
            </a:r>
            <a:r>
              <a:rPr lang="en-US">
                <a:solidFill>
                  <a:srgbClr val="000000"/>
                </a:solidFill>
                <a:effectLst/>
                <a:latin typeface="Helvetica" pitchFamily="2" charset="0"/>
              </a:rPr>
              <a:t> – we've channeled over $150 million of restoration-related dollars into the communities we work in statewide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8A1544-CAB2-4F75-9032-C03329764FE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28842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Dos Rios Ranch Preserve, which was restored over a decade between 2012-2022. Before is Field 12 in May 2018, and after is from 2022.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361014-DF26-654C-BA45-80139B6BC2D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88563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5013" y="1173163"/>
            <a:ext cx="5632450" cy="31686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Bear River Floodplain Restoration – dates? – near Yuba City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8A1544-CAB2-4F75-9032-C03329764FE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78560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  <a:effectLst/>
                <a:latin typeface="Helvetica" pitchFamily="2" charset="0"/>
              </a:rPr>
              <a:t>For over 25 years, River Partners has led more than 300 major restoration projects in over 20 watersheds across nearly 20,000 acres of critical river landscapes throughout the</a:t>
            </a:r>
          </a:p>
          <a:p>
            <a:r>
              <a:rPr lang="en-US">
                <a:solidFill>
                  <a:srgbClr val="000000"/>
                </a:solidFill>
                <a:effectLst/>
                <a:latin typeface="Helvetica" pitchFamily="2" charset="0"/>
              </a:rPr>
              <a:t>state.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361014-DF26-654C-BA45-80139B6BC2D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69295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solidFill>
                  <a:srgbClr val="04349D"/>
                </a:solidFill>
                <a:effectLst/>
                <a:latin typeface="Open Sans" panose="020B0606030504020204" pitchFamily="34" charset="0"/>
              </a:rPr>
              <a:t>Our work matters </a:t>
            </a:r>
            <a:r>
              <a:rPr lang="en-US">
                <a:solidFill>
                  <a:srgbClr val="000000"/>
                </a:solidFill>
                <a:effectLst/>
                <a:latin typeface="Helvetica" pitchFamily="2" charset="0"/>
              </a:rPr>
              <a:t>for wildlife, natural resources, and communities.</a:t>
            </a:r>
            <a:endParaRPr lang="en-US">
              <a:solidFill>
                <a:srgbClr val="04349D"/>
              </a:solidFill>
              <a:effectLst/>
              <a:latin typeface="Open Sans" panose="020B0606030504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361014-DF26-654C-BA45-80139B6BC2D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30766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361014-DF26-654C-BA45-80139B6BC2D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4969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9989DA-DFD5-0BFA-558B-383378AAC1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73CA818-2F6D-50D9-5B60-6E251D96A5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751B2B-6D93-C0FD-06CE-8E368CCB0E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457EE-2C34-844E-A0F8-9243CF45C571}" type="datetimeFigureOut">
              <a:rPr lang="en-US" smtClean="0"/>
              <a:t>9/5/2024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A134D1-E2B7-9590-99CE-E3B159A0F5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3564B3-4809-F658-8FD5-2556F9D2FB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5F27F-398D-014F-A8B5-1F9101F127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51875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9DBD7B-D7B1-27F2-2453-B4432D7965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686ED4B-67F1-1C3F-8A28-D62FBA7078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B50DFD-4EBE-C45E-03B8-9CD3ED557B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457EE-2C34-844E-A0F8-9243CF45C571}" type="datetimeFigureOut">
              <a:rPr lang="en-US" smtClean="0"/>
              <a:t>9/5/2024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F9B6AE-3F56-96DC-AF12-2F8F76E6B5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A46072-818A-A66F-18BE-84A52A9A79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5F27F-398D-014F-A8B5-1F9101F127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53031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4922969-134C-A31D-C9BC-F691ED4834C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F6DCD20-3B5C-E195-EF10-B16A3ABEED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728A18-A42B-9AD9-1FEF-9700DDF900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457EE-2C34-844E-A0F8-9243CF45C571}" type="datetimeFigureOut">
              <a:rPr lang="en-US" smtClean="0"/>
              <a:t>9/5/2024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E2B948-D15D-081A-45FE-009CC102B3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F7A561-90B8-C60A-CB4D-CDDEAA2ABF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5F27F-398D-014F-A8B5-1F9101F127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75482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6D143C-F70B-10DA-B95B-E2C9433A09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B63CED-36F2-D8EA-FFD3-0B7F055ADF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C250A8-0D7D-F572-FB90-60F800E433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457EE-2C34-844E-A0F8-9243CF45C571}" type="datetimeFigureOut">
              <a:rPr lang="en-US" smtClean="0"/>
              <a:t>9/5/2024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D28641-CA2A-DC97-D378-E869C9A661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2469DB-D8FA-928B-23F3-E1A0D63736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5F27F-398D-014F-A8B5-1F9101F127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08422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86A2F1-6DB1-98A6-7A5F-6400AF6C70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8A0511-E1C5-A03B-2865-A5489A3CF5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25289E-A5A4-B2C8-3E86-1B11B0D219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457EE-2C34-844E-A0F8-9243CF45C571}" type="datetimeFigureOut">
              <a:rPr lang="en-US" smtClean="0"/>
              <a:t>9/5/2024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08BCEF-BD45-71E5-010A-F801B45BAD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7425D3-0795-365B-A8A0-207B5B08E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5F27F-398D-014F-A8B5-1F9101F127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41928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AD4EE6-A2C8-407A-B8D6-A7D06FA1F1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086384-9187-4C00-CF6D-08CF76F8649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7034466-2B71-FC98-558C-503E7017D7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C3E0E7C-35C5-37C8-DACA-00476AF3C0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457EE-2C34-844E-A0F8-9243CF45C571}" type="datetimeFigureOut">
              <a:rPr lang="en-US" smtClean="0"/>
              <a:t>9/5/2024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DC7445F-866F-A8C2-2F61-CE03522313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AF4FED-D9BE-2F00-3B65-F4B390FDBE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5F27F-398D-014F-A8B5-1F9101F127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428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49A489-78EE-F46D-3ECC-BDBA760D21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443A89-82A2-DFE3-537B-749BA695A2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9EF25D9-43FE-A46C-190F-70365FD624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3CD5CAD-4E71-4714-593C-2A6CD697DEC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915A0FE-9240-06E1-6567-B3DBF43D4CA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2D634A1-8B23-4FCE-6E63-72575AD1AD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457EE-2C34-844E-A0F8-9243CF45C571}" type="datetimeFigureOut">
              <a:rPr lang="en-US" smtClean="0"/>
              <a:t>9/5/2024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691581-6AC3-79F1-D96E-C6B9D6C53E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543F65D-E882-F8C7-C99A-15C3EA5BB6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5F27F-398D-014F-A8B5-1F9101F127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94053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E8185A-8A63-7F89-F847-71F80F7853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B996B89-CA38-54BC-0B32-B407DDD920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457EE-2C34-844E-A0F8-9243CF45C571}" type="datetimeFigureOut">
              <a:rPr lang="en-US" smtClean="0"/>
              <a:t>9/5/2024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0CDFF14-9237-1AD1-6DF8-3CEBAEDB74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9F4BE43-40C9-5243-60A5-EC58E07B31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5F27F-398D-014F-A8B5-1F9101F127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84177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B42B313-5541-72B0-B187-A9933B0B74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457EE-2C34-844E-A0F8-9243CF45C571}" type="datetimeFigureOut">
              <a:rPr lang="en-US" smtClean="0"/>
              <a:t>9/5/2024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D3302D6-9732-113F-A275-A6FBC98D51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E270F9-F286-4FC8-F2DC-2A33F30A57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5F27F-398D-014F-A8B5-1F9101F127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42947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71D726-9E33-5035-AAA9-B0493B2C56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FD2FD3-089B-FB36-D5BC-206592868F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88AA5CE-A1AF-C38D-88CF-C2714D6555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E924C94-DD3D-A37C-245D-1DEC87F66F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457EE-2C34-844E-A0F8-9243CF45C571}" type="datetimeFigureOut">
              <a:rPr lang="en-US" smtClean="0"/>
              <a:t>9/5/2024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58F7AEC-AE14-DEBE-A399-B5143DB92D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C0DBC22-ECFE-6E96-F53D-0D6085E02D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5F27F-398D-014F-A8B5-1F9101F127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0435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6C479E-7974-D48D-BA6A-3A3FD08E0F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15A8570-729D-FBB4-8016-6BA4EF2C437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DA95E2B-F0BC-2882-CB04-271C622F35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D445869-C653-B7CC-4CBB-81D3701E14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457EE-2C34-844E-A0F8-9243CF45C571}" type="datetimeFigureOut">
              <a:rPr lang="en-US" smtClean="0"/>
              <a:t>9/5/2024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70FE531-65FB-FE65-C8F5-537B95F22A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E37A009-24F6-649D-72A3-E1FFC9C557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5F27F-398D-014F-A8B5-1F9101F127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3056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576EF31-7350-9BBF-FC95-0173CEFA15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FFB46B-8138-071E-2752-7B58C13BB1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39BFA7-28AF-4DF8-2A90-1829D95A9C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F457EE-2C34-844E-A0F8-9243CF45C571}" type="datetimeFigureOut">
              <a:rPr lang="en-US" smtClean="0"/>
              <a:t>9/5/2024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46D7ED-FFFC-6936-257D-C88AE900EC5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6A47A3-C52A-CFE1-B870-C77A316E02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B5F27F-398D-014F-A8B5-1F9101F127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0021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5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12" Type="http://schemas.openxmlformats.org/officeDocument/2006/relationships/image" Target="../media/image3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11" Type="http://schemas.openxmlformats.org/officeDocument/2006/relationships/image" Target="../media/image6.png"/><Relationship Id="rId5" Type="http://schemas.openxmlformats.org/officeDocument/2006/relationships/image" Target="../media/image29.png"/><Relationship Id="rId15" Type="http://schemas.openxmlformats.org/officeDocument/2006/relationships/image" Target="../media/image37.jpeg"/><Relationship Id="rId10" Type="http://schemas.openxmlformats.org/officeDocument/2006/relationships/image" Target="../media/image5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Relationship Id="rId14" Type="http://schemas.openxmlformats.org/officeDocument/2006/relationships/image" Target="../media/image36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6.png"/><Relationship Id="rId3" Type="http://schemas.openxmlformats.org/officeDocument/2006/relationships/image" Target="../media/image5.png"/><Relationship Id="rId7" Type="http://schemas.openxmlformats.org/officeDocument/2006/relationships/image" Target="../media/image41.png"/><Relationship Id="rId12" Type="http://schemas.openxmlformats.org/officeDocument/2006/relationships/image" Target="../media/image6.png"/><Relationship Id="rId17" Type="http://schemas.openxmlformats.org/officeDocument/2006/relationships/image" Target="../media/image50.pn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4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11" Type="http://schemas.openxmlformats.org/officeDocument/2006/relationships/image" Target="../media/image45.png"/><Relationship Id="rId5" Type="http://schemas.openxmlformats.org/officeDocument/2006/relationships/image" Target="../media/image39.png"/><Relationship Id="rId15" Type="http://schemas.openxmlformats.org/officeDocument/2006/relationships/image" Target="../media/image48.jpeg"/><Relationship Id="rId10" Type="http://schemas.openxmlformats.org/officeDocument/2006/relationships/image" Target="../media/image44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Relationship Id="rId14" Type="http://schemas.openxmlformats.org/officeDocument/2006/relationships/image" Target="../media/image4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microsoft.com/office/2007/relationships/hdphoto" Target="../media/hdphoto1.wdp"/><Relationship Id="rId4" Type="http://schemas.openxmlformats.org/officeDocument/2006/relationships/image" Target="../media/image5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7.png"/><Relationship Id="rId4" Type="http://schemas.openxmlformats.org/officeDocument/2006/relationships/image" Target="../media/image5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6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jpe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11" Type="http://schemas.openxmlformats.org/officeDocument/2006/relationships/image" Target="../media/image6.png"/><Relationship Id="rId5" Type="http://schemas.openxmlformats.org/officeDocument/2006/relationships/image" Target="../media/image22.png"/><Relationship Id="rId10" Type="http://schemas.openxmlformats.org/officeDocument/2006/relationships/image" Target="../media/image5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river flowing through a forest&#10;&#10;Description automatically generated">
            <a:extLst>
              <a:ext uri="{FF2B5EF4-FFF2-40B4-BE49-F238E27FC236}">
                <a16:creationId xmlns:a16="http://schemas.microsoft.com/office/drawing/2014/main" id="{0A83A76C-EABA-215E-48D6-D914DD6CFC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 descr="A logo with white text&#10;&#10;Description automatically generated">
            <a:extLst>
              <a:ext uri="{FF2B5EF4-FFF2-40B4-BE49-F238E27FC236}">
                <a16:creationId xmlns:a16="http://schemas.microsoft.com/office/drawing/2014/main" id="{3E2DD8B8-9288-6226-B7FE-C4B1FF5D6A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087" y="464244"/>
            <a:ext cx="3511604" cy="175580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51BF75C-1FC9-C3C0-041E-44D8A813797E}"/>
              </a:ext>
            </a:extLst>
          </p:cNvPr>
          <p:cNvSpPr txBox="1"/>
          <p:nvPr/>
        </p:nvSpPr>
        <p:spPr>
          <a:xfrm>
            <a:off x="901594" y="2873829"/>
            <a:ext cx="102658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(TITLE) Our Rivers, Our Future.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466F606-7D81-39DA-ADBD-EAEF2638A1D1}"/>
              </a:ext>
            </a:extLst>
          </p:cNvPr>
          <p:cNvSpPr txBox="1"/>
          <p:nvPr/>
        </p:nvSpPr>
        <p:spPr>
          <a:xfrm>
            <a:off x="1006609" y="4005143"/>
            <a:ext cx="53506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(Name), (Position) Julie </a:t>
            </a:r>
            <a:r>
              <a:rPr lang="en-US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Rentner</a:t>
            </a:r>
            <a:r>
              <a:rPr lang="en-US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President</a:t>
            </a:r>
          </a:p>
        </p:txBody>
      </p:sp>
    </p:spTree>
    <p:extLst>
      <p:ext uri="{BB962C8B-B14F-4D97-AF65-F5344CB8AC3E}">
        <p14:creationId xmlns:p14="http://schemas.microsoft.com/office/powerpoint/2010/main" val="21427558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6D2145DB-92F0-3DC3-D9AC-78AE833C30CD}"/>
              </a:ext>
            </a:extLst>
          </p:cNvPr>
          <p:cNvSpPr txBox="1"/>
          <p:nvPr/>
        </p:nvSpPr>
        <p:spPr>
          <a:xfrm>
            <a:off x="379079" y="356503"/>
            <a:ext cx="1084862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>
                <a:solidFill>
                  <a:srgbClr val="1C3D6C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Recognition</a:t>
            </a:r>
            <a:endParaRPr lang="en-US" sz="4800">
              <a:solidFill>
                <a:srgbClr val="1C3D6C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579A25B-22BA-923A-E38D-2BD7D014F5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1685" y="4032916"/>
            <a:ext cx="3873396" cy="6986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E3E1A3A-01C6-0752-7A40-81E485FC09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33002" y="2263204"/>
            <a:ext cx="2584870" cy="59706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F6DB64D-7D14-9B5C-1C12-C856012B19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87297" y="3120320"/>
            <a:ext cx="2763685" cy="6986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F3A2CBE-2438-26F8-0676-8808E219E01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58507" y="1956925"/>
            <a:ext cx="3113222" cy="114912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E1E7A5F-72B0-FFBB-B93A-83210611358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2322" t="6079" r="64680" b="64136"/>
          <a:stretch/>
        </p:blipFill>
        <p:spPr>
          <a:xfrm>
            <a:off x="2270642" y="1237488"/>
            <a:ext cx="2288953" cy="8875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032E67C-F05B-3001-41ED-0306CEF7F878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086" t="11842" r="73913" b="69930"/>
          <a:stretch/>
        </p:blipFill>
        <p:spPr>
          <a:xfrm>
            <a:off x="6345923" y="1292785"/>
            <a:ext cx="4137845" cy="79284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ED75549-ECA3-39A5-FB25-0E96E2830BB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52734" y="2985821"/>
            <a:ext cx="3924767" cy="791118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558E3EA1-DFBD-1F62-1ADC-589615D943BD}"/>
              </a:ext>
            </a:extLst>
          </p:cNvPr>
          <p:cNvGrpSpPr/>
          <p:nvPr/>
        </p:nvGrpSpPr>
        <p:grpSpPr>
          <a:xfrm>
            <a:off x="0" y="6413500"/>
            <a:ext cx="12192000" cy="444500"/>
            <a:chOff x="0" y="6413500"/>
            <a:chExt cx="12192000" cy="44450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1AAEAAF9-CE10-E7B3-449F-EAE4E86A030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6413501"/>
              <a:ext cx="12192000" cy="444499"/>
            </a:xfrm>
            <a:prstGeom prst="rect">
              <a:avLst/>
            </a:prstGeom>
          </p:spPr>
        </p:pic>
        <p:pic>
          <p:nvPicPr>
            <p:cNvPr id="5" name="Picture 4" descr="A black and white logo&#10;&#10;Description automatically generated">
              <a:extLst>
                <a:ext uri="{FF2B5EF4-FFF2-40B4-BE49-F238E27FC236}">
                  <a16:creationId xmlns:a16="http://schemas.microsoft.com/office/drawing/2014/main" id="{ACADF53B-8D44-43BD-36FB-B2463917C5A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9079" y="6413500"/>
              <a:ext cx="1979919" cy="395984"/>
            </a:xfrm>
            <a:prstGeom prst="rect">
              <a:avLst/>
            </a:prstGeom>
          </p:spPr>
        </p:pic>
      </p:grpSp>
      <p:pic>
        <p:nvPicPr>
          <p:cNvPr id="25" name="Picture 24" descr="A close-up of a green leaf&#10;&#10;Description automatically generated">
            <a:extLst>
              <a:ext uri="{FF2B5EF4-FFF2-40B4-BE49-F238E27FC236}">
                <a16:creationId xmlns:a16="http://schemas.microsoft.com/office/drawing/2014/main" id="{90EB71BA-BC08-5794-E48F-D24EEA08C27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550982" y="4596450"/>
            <a:ext cx="2577521" cy="17639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BE8490E-75E2-9658-0C50-3DE73CD4286F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t="25075" r="5893" b="25571"/>
          <a:stretch/>
        </p:blipFill>
        <p:spPr>
          <a:xfrm>
            <a:off x="6351408" y="4069987"/>
            <a:ext cx="3635462" cy="557793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4AFD49DC-5D13-3EB2-6BC6-9FF1876BC6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700" b="29945"/>
          <a:stretch/>
        </p:blipFill>
        <p:spPr bwMode="auto">
          <a:xfrm>
            <a:off x="1925444" y="4962999"/>
            <a:ext cx="2967067" cy="715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ABB05C04-9B90-4270-5A46-F4815B3F85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5164" y="4755007"/>
            <a:ext cx="1350873" cy="1484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73761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>
            <a:extLst>
              <a:ext uri="{FF2B5EF4-FFF2-40B4-BE49-F238E27FC236}">
                <a16:creationId xmlns:a16="http://schemas.microsoft.com/office/drawing/2014/main" id="{5C9A9C55-735F-24EE-FF92-9EE64231255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4" t="-7907" r="15674" b="5696"/>
          <a:stretch/>
        </p:blipFill>
        <p:spPr>
          <a:xfrm>
            <a:off x="0" y="4739505"/>
            <a:ext cx="12192000" cy="454325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AE6008E3-4DBD-74CE-B1E3-489BAC8A75E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4" t="-7907" r="15674" b="5696"/>
          <a:stretch/>
        </p:blipFill>
        <p:spPr>
          <a:xfrm>
            <a:off x="0" y="3060784"/>
            <a:ext cx="12192000" cy="454325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8ACDF472-C9AB-C32E-8745-3F15EB184ED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4" t="-7907" r="15674" b="5696"/>
          <a:stretch/>
        </p:blipFill>
        <p:spPr>
          <a:xfrm>
            <a:off x="1" y="1180424"/>
            <a:ext cx="12192000" cy="454325"/>
          </a:xfrm>
          <a:prstGeom prst="rect">
            <a:avLst/>
          </a:prstGeom>
        </p:spPr>
      </p:pic>
      <p:pic>
        <p:nvPicPr>
          <p:cNvPr id="28" name="Picture 27" descr="A logo for a science company&#10;&#10;Description automatically generated">
            <a:extLst>
              <a:ext uri="{FF2B5EF4-FFF2-40B4-BE49-F238E27FC236}">
                <a16:creationId xmlns:a16="http://schemas.microsoft.com/office/drawing/2014/main" id="{1765AAD3-A837-1607-9FC1-3FA0E490933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3325" b="11292"/>
          <a:stretch/>
        </p:blipFill>
        <p:spPr>
          <a:xfrm>
            <a:off x="9145628" y="1858346"/>
            <a:ext cx="2676980" cy="1097153"/>
          </a:xfrm>
          <a:prstGeom prst="rect">
            <a:avLst/>
          </a:prstGeom>
        </p:spPr>
      </p:pic>
      <p:pic>
        <p:nvPicPr>
          <p:cNvPr id="22" name="Picture 21" descr="A logo of a construction company&#10;&#10;Description automatically generated">
            <a:extLst>
              <a:ext uri="{FF2B5EF4-FFF2-40B4-BE49-F238E27FC236}">
                <a16:creationId xmlns:a16="http://schemas.microsoft.com/office/drawing/2014/main" id="{8D149CB5-492B-3296-3994-491ED697065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9073"/>
          <a:stretch/>
        </p:blipFill>
        <p:spPr>
          <a:xfrm>
            <a:off x="1293199" y="3554626"/>
            <a:ext cx="1268306" cy="1086580"/>
          </a:xfrm>
          <a:prstGeom prst="rect">
            <a:avLst/>
          </a:prstGeom>
        </p:spPr>
      </p:pic>
      <p:pic>
        <p:nvPicPr>
          <p:cNvPr id="24" name="Picture 23" descr="A logo for a company&#10;&#10;Description automatically generated">
            <a:extLst>
              <a:ext uri="{FF2B5EF4-FFF2-40B4-BE49-F238E27FC236}">
                <a16:creationId xmlns:a16="http://schemas.microsoft.com/office/drawing/2014/main" id="{892E2A41-ACD3-CCA8-1BD1-D24C3B670DF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7534" b="16957"/>
          <a:stretch/>
        </p:blipFill>
        <p:spPr>
          <a:xfrm>
            <a:off x="6573071" y="1965555"/>
            <a:ext cx="2572557" cy="91626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D2145DB-92F0-3DC3-D9AC-78AE833C30CD}"/>
              </a:ext>
            </a:extLst>
          </p:cNvPr>
          <p:cNvSpPr txBox="1"/>
          <p:nvPr/>
        </p:nvSpPr>
        <p:spPr>
          <a:xfrm>
            <a:off x="379079" y="259914"/>
            <a:ext cx="1084862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>
                <a:solidFill>
                  <a:srgbClr val="1C3D6C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Partners</a:t>
            </a:r>
            <a:endParaRPr lang="en-US" sz="4800">
              <a:solidFill>
                <a:srgbClr val="1C3D6C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BBB9BC5-17BA-926F-C763-3436DA79945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9564" y="1903946"/>
            <a:ext cx="2297455" cy="92321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CEDE536-42A3-A185-E639-E740021652C5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79655"/>
          <a:stretch/>
        </p:blipFill>
        <p:spPr>
          <a:xfrm>
            <a:off x="2858384" y="1865762"/>
            <a:ext cx="1303879" cy="107168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F4925DF-EE21-1CE6-DFFE-BB5D109DC7B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25636" y="1829480"/>
            <a:ext cx="1142251" cy="113728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705300A-4860-05D7-C42C-D49EDC8051D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923554" y="5314140"/>
            <a:ext cx="933173" cy="91460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8C5FE83-2E80-E392-5E96-07A19B0C992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780323" y="3677919"/>
            <a:ext cx="1990391" cy="88017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DB152AA-6F32-EAA1-26FE-E0A8E87BE56D}"/>
              </a:ext>
            </a:extLst>
          </p:cNvPr>
          <p:cNvSpPr txBox="1"/>
          <p:nvPr/>
        </p:nvSpPr>
        <p:spPr>
          <a:xfrm>
            <a:off x="1553030" y="1189590"/>
            <a:ext cx="266160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Public Agencies</a:t>
            </a:r>
            <a:endParaRPr lang="en-US" sz="2400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FCC0E05-E033-891B-FDC7-B4E02EC49DD0}"/>
              </a:ext>
            </a:extLst>
          </p:cNvPr>
          <p:cNvSpPr txBox="1"/>
          <p:nvPr/>
        </p:nvSpPr>
        <p:spPr>
          <a:xfrm>
            <a:off x="6965592" y="1202741"/>
            <a:ext cx="408654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Nonprofit Organizations</a:t>
            </a:r>
            <a:endParaRPr lang="en-US" sz="2400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5377514-8988-4E5B-6BB3-1A16E860CB1F}"/>
              </a:ext>
            </a:extLst>
          </p:cNvPr>
          <p:cNvSpPr txBox="1"/>
          <p:nvPr/>
        </p:nvSpPr>
        <p:spPr>
          <a:xfrm>
            <a:off x="1602567" y="3085433"/>
            <a:ext cx="272317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California Tribes</a:t>
            </a:r>
            <a:endParaRPr lang="en-US" sz="2400">
              <a:solidFill>
                <a:schemeClr val="bg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EC429E0-4ACC-ED51-7394-1B7310FEB77B}"/>
              </a:ext>
            </a:extLst>
          </p:cNvPr>
          <p:cNvSpPr txBox="1"/>
          <p:nvPr/>
        </p:nvSpPr>
        <p:spPr>
          <a:xfrm>
            <a:off x="7951814" y="3070231"/>
            <a:ext cx="274207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Foundations</a:t>
            </a:r>
            <a:endParaRPr lang="en-US" sz="2000">
              <a:solidFill>
                <a:schemeClr val="bg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5FD0717-6FAF-8970-B729-F2FEE504B8B7}"/>
              </a:ext>
            </a:extLst>
          </p:cNvPr>
          <p:cNvSpPr txBox="1"/>
          <p:nvPr/>
        </p:nvSpPr>
        <p:spPr>
          <a:xfrm>
            <a:off x="731955" y="4747033"/>
            <a:ext cx="45416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Academic &amp; Scientific Orgs</a:t>
            </a:r>
            <a:endParaRPr lang="en-US" sz="2400">
              <a:solidFill>
                <a:schemeClr val="bg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18943DC-BFDC-7E05-9885-F1D3EAD72EB7}"/>
              </a:ext>
            </a:extLst>
          </p:cNvPr>
          <p:cNvSpPr txBox="1"/>
          <p:nvPr/>
        </p:nvSpPr>
        <p:spPr>
          <a:xfrm>
            <a:off x="7951814" y="4739984"/>
            <a:ext cx="255741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Corporations</a:t>
            </a:r>
            <a:endParaRPr lang="en-US" sz="2400">
              <a:solidFill>
                <a:schemeClr val="bg1"/>
              </a:solidFill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93DEAFF-F514-90C8-1124-00B8298569F0}"/>
              </a:ext>
            </a:extLst>
          </p:cNvPr>
          <p:cNvGrpSpPr/>
          <p:nvPr/>
        </p:nvGrpSpPr>
        <p:grpSpPr>
          <a:xfrm>
            <a:off x="0" y="6413500"/>
            <a:ext cx="12192000" cy="444500"/>
            <a:chOff x="0" y="6413500"/>
            <a:chExt cx="12192000" cy="444500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0F50942B-9110-480B-50E9-2C49F00CDEA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6413501"/>
              <a:ext cx="12192000" cy="444499"/>
            </a:xfrm>
            <a:prstGeom prst="rect">
              <a:avLst/>
            </a:prstGeom>
          </p:spPr>
        </p:pic>
        <p:pic>
          <p:nvPicPr>
            <p:cNvPr id="17" name="Picture 16" descr="A black and white logo&#10;&#10;Description automatically generated">
              <a:extLst>
                <a:ext uri="{FF2B5EF4-FFF2-40B4-BE49-F238E27FC236}">
                  <a16:creationId xmlns:a16="http://schemas.microsoft.com/office/drawing/2014/main" id="{24E78655-A6BC-74C2-04CF-C2629ABE0F3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9079" y="6413500"/>
              <a:ext cx="1979919" cy="395984"/>
            </a:xfrm>
            <a:prstGeom prst="rect">
              <a:avLst/>
            </a:prstGeom>
          </p:spPr>
        </p:pic>
      </p:grpSp>
      <p:pic>
        <p:nvPicPr>
          <p:cNvPr id="26" name="Picture 25" descr="A blue and black logo&#10;&#10;Description automatically generated">
            <a:extLst>
              <a:ext uri="{FF2B5EF4-FFF2-40B4-BE49-F238E27FC236}">
                <a16:creationId xmlns:a16="http://schemas.microsoft.com/office/drawing/2014/main" id="{E85CAD2B-F84A-BE98-B71C-1520A9710A7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488922" y="3748737"/>
            <a:ext cx="2141450" cy="808272"/>
          </a:xfrm>
          <a:prstGeom prst="rect">
            <a:avLst/>
          </a:prstGeom>
        </p:spPr>
      </p:pic>
      <p:pic>
        <p:nvPicPr>
          <p:cNvPr id="30" name="Picture 29" descr="A black sign with yellow text&#10;&#10;Description automatically generated">
            <a:extLst>
              <a:ext uri="{FF2B5EF4-FFF2-40B4-BE49-F238E27FC236}">
                <a16:creationId xmlns:a16="http://schemas.microsoft.com/office/drawing/2014/main" id="{E45BA688-D73F-783F-9F7B-AEF837ADF5D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52557" y="5425948"/>
            <a:ext cx="2511598" cy="690989"/>
          </a:xfrm>
          <a:prstGeom prst="rect">
            <a:avLst/>
          </a:prstGeom>
        </p:spPr>
      </p:pic>
      <p:pic>
        <p:nvPicPr>
          <p:cNvPr id="41" name="Picture 40" descr="A logo of a mission indians&#10;&#10;Description automatically generated">
            <a:extLst>
              <a:ext uri="{FF2B5EF4-FFF2-40B4-BE49-F238E27FC236}">
                <a16:creationId xmlns:a16="http://schemas.microsoft.com/office/drawing/2014/main" id="{2426892A-8480-40D1-B910-D7ED2224E27F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t="10508" b="7663"/>
          <a:stretch/>
        </p:blipFill>
        <p:spPr>
          <a:xfrm>
            <a:off x="3268830" y="3630844"/>
            <a:ext cx="1256806" cy="1028426"/>
          </a:xfrm>
          <a:prstGeom prst="rect">
            <a:avLst/>
          </a:prstGeom>
        </p:spPr>
      </p:pic>
      <p:pic>
        <p:nvPicPr>
          <p:cNvPr id="43" name="Picture 42" descr="A close-up of a logo&#10;&#10;Description automatically generated">
            <a:extLst>
              <a:ext uri="{FF2B5EF4-FFF2-40B4-BE49-F238E27FC236}">
                <a16:creationId xmlns:a16="http://schemas.microsoft.com/office/drawing/2014/main" id="{DE18D108-2124-A7CD-B7D4-E5F1BBB55A03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446573" y="5375244"/>
            <a:ext cx="2649427" cy="762026"/>
          </a:xfrm>
          <a:prstGeom prst="rect">
            <a:avLst/>
          </a:prstGeom>
        </p:spPr>
      </p:pic>
      <p:pic>
        <p:nvPicPr>
          <p:cNvPr id="45" name="Picture 44" descr="A yellow sign with black text&#10;&#10;Description automatically generated">
            <a:extLst>
              <a:ext uri="{FF2B5EF4-FFF2-40B4-BE49-F238E27FC236}">
                <a16:creationId xmlns:a16="http://schemas.microsoft.com/office/drawing/2014/main" id="{E12911C4-F758-6D0C-7E29-01464BE6BBE4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478444" y="5410691"/>
            <a:ext cx="1828862" cy="762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78626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river flowing through a grassy area&#10;&#10;Description automatically generated">
            <a:extLst>
              <a:ext uri="{FF2B5EF4-FFF2-40B4-BE49-F238E27FC236}">
                <a16:creationId xmlns:a16="http://schemas.microsoft.com/office/drawing/2014/main" id="{041A23F3-B219-AA0D-E4E9-D40B856B4DC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727" r="11418"/>
          <a:stretch/>
        </p:blipFill>
        <p:spPr>
          <a:xfrm>
            <a:off x="0" y="1526987"/>
            <a:ext cx="5718219" cy="516169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D2145DB-92F0-3DC3-D9AC-78AE833C30CD}"/>
              </a:ext>
            </a:extLst>
          </p:cNvPr>
          <p:cNvSpPr txBox="1"/>
          <p:nvPr/>
        </p:nvSpPr>
        <p:spPr>
          <a:xfrm>
            <a:off x="379079" y="477115"/>
            <a:ext cx="1084862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>
                <a:solidFill>
                  <a:srgbClr val="1C3D6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Heading</a:t>
            </a:r>
            <a:endParaRPr lang="en-US" sz="4800">
              <a:solidFill>
                <a:srgbClr val="1C3D6C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776DF53-FE7F-A81A-F953-3CC9A8EFA2E0}"/>
              </a:ext>
            </a:extLst>
          </p:cNvPr>
          <p:cNvSpPr txBox="1"/>
          <p:nvPr/>
        </p:nvSpPr>
        <p:spPr>
          <a:xfrm>
            <a:off x="5980093" y="1526987"/>
            <a:ext cx="6096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>
              <a:effectLst/>
              <a:latin typeface="Proxima Nova" panose="02000506030000020004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>
                <a:solidFill>
                  <a:srgbClr val="211D1E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Body text</a:t>
            </a:r>
            <a:endParaRPr lang="en-US" b="1">
              <a:solidFill>
                <a:srgbClr val="211D1E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>
              <a:solidFill>
                <a:srgbClr val="211D1E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D6D4063-F1E1-6672-AAB4-701C8D04B556}"/>
              </a:ext>
            </a:extLst>
          </p:cNvPr>
          <p:cNvGrpSpPr/>
          <p:nvPr/>
        </p:nvGrpSpPr>
        <p:grpSpPr>
          <a:xfrm>
            <a:off x="0" y="6413500"/>
            <a:ext cx="12192000" cy="444500"/>
            <a:chOff x="0" y="6413500"/>
            <a:chExt cx="12192000" cy="44450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023132FB-5B3E-495F-9486-E51CB95AA74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6413501"/>
              <a:ext cx="12192000" cy="444499"/>
            </a:xfrm>
            <a:prstGeom prst="rect">
              <a:avLst/>
            </a:prstGeom>
          </p:spPr>
        </p:pic>
        <p:pic>
          <p:nvPicPr>
            <p:cNvPr id="5" name="Picture 4" descr="A black and white logo&#10;&#10;Description automatically generated">
              <a:extLst>
                <a:ext uri="{FF2B5EF4-FFF2-40B4-BE49-F238E27FC236}">
                  <a16:creationId xmlns:a16="http://schemas.microsoft.com/office/drawing/2014/main" id="{6403728F-E72F-9752-6D44-FCAE8629ED8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9079" y="6413500"/>
              <a:ext cx="1979919" cy="39598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642718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ACEF68A-3D4B-63BC-F14D-944BE86217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67759"/>
            <a:ext cx="5288692" cy="528869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D2145DB-92F0-3DC3-D9AC-78AE833C30CD}"/>
              </a:ext>
            </a:extLst>
          </p:cNvPr>
          <p:cNvSpPr txBox="1"/>
          <p:nvPr/>
        </p:nvSpPr>
        <p:spPr>
          <a:xfrm>
            <a:off x="379079" y="477115"/>
            <a:ext cx="1084862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>
                <a:solidFill>
                  <a:srgbClr val="1C3D6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Heading</a:t>
            </a:r>
            <a:endParaRPr lang="en-US" sz="4800">
              <a:solidFill>
                <a:srgbClr val="1C3D6C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776DF53-FE7F-A81A-F953-3CC9A8EFA2E0}"/>
              </a:ext>
            </a:extLst>
          </p:cNvPr>
          <p:cNvSpPr txBox="1"/>
          <p:nvPr/>
        </p:nvSpPr>
        <p:spPr>
          <a:xfrm>
            <a:off x="5663798" y="1467759"/>
            <a:ext cx="6096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>
              <a:effectLst/>
              <a:latin typeface="Proxima Nova" panose="02000506030000020004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>
                <a:solidFill>
                  <a:srgbClr val="211D1E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Body text</a:t>
            </a:r>
            <a:endParaRPr lang="en-US" b="1">
              <a:solidFill>
                <a:srgbClr val="211D1E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>
              <a:solidFill>
                <a:srgbClr val="211D1E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D6D4063-F1E1-6672-AAB4-701C8D04B556}"/>
              </a:ext>
            </a:extLst>
          </p:cNvPr>
          <p:cNvGrpSpPr/>
          <p:nvPr/>
        </p:nvGrpSpPr>
        <p:grpSpPr>
          <a:xfrm>
            <a:off x="0" y="6413500"/>
            <a:ext cx="12192000" cy="444500"/>
            <a:chOff x="0" y="6413500"/>
            <a:chExt cx="12192000" cy="44450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023132FB-5B3E-495F-9486-E51CB95AA74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6413501"/>
              <a:ext cx="12192000" cy="444499"/>
            </a:xfrm>
            <a:prstGeom prst="rect">
              <a:avLst/>
            </a:prstGeom>
          </p:spPr>
        </p:pic>
        <p:pic>
          <p:nvPicPr>
            <p:cNvPr id="5" name="Picture 4" descr="A black and white logo&#10;&#10;Description automatically generated">
              <a:extLst>
                <a:ext uri="{FF2B5EF4-FFF2-40B4-BE49-F238E27FC236}">
                  <a16:creationId xmlns:a16="http://schemas.microsoft.com/office/drawing/2014/main" id="{6403728F-E72F-9752-6D44-FCAE8629ED8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9079" y="6413500"/>
              <a:ext cx="1979919" cy="39598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45077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6D2145DB-92F0-3DC3-D9AC-78AE833C30CD}"/>
              </a:ext>
            </a:extLst>
          </p:cNvPr>
          <p:cNvSpPr txBox="1"/>
          <p:nvPr/>
        </p:nvSpPr>
        <p:spPr>
          <a:xfrm>
            <a:off x="432202" y="-1269973"/>
            <a:ext cx="10848622" cy="29546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br>
              <a:rPr lang="en-US" sz="6600">
                <a:effectLst/>
                <a:latin typeface="Proxima Nova" panose="02000506030000020004" pitchFamily="2" charset="0"/>
              </a:rPr>
            </a:br>
            <a:endParaRPr lang="en-US" sz="6600">
              <a:effectLst/>
              <a:latin typeface="Proxima Nova" panose="02000506030000020004" pitchFamily="2" charset="0"/>
            </a:endParaRPr>
          </a:p>
          <a:p>
            <a:r>
              <a:rPr lang="en-US" sz="4800" b="1">
                <a:solidFill>
                  <a:srgbClr val="1C3D6C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Doubling our impact</a:t>
            </a:r>
            <a:endParaRPr lang="en-US" sz="4800">
              <a:solidFill>
                <a:srgbClr val="1C3D6C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776DF53-FE7F-A81A-F953-3CC9A8EFA2E0}"/>
              </a:ext>
            </a:extLst>
          </p:cNvPr>
          <p:cNvSpPr txBox="1"/>
          <p:nvPr/>
        </p:nvSpPr>
        <p:spPr>
          <a:xfrm>
            <a:off x="5856513" y="1568120"/>
            <a:ext cx="6096000" cy="40626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>
              <a:effectLst/>
              <a:latin typeface="Proxima Nova" panose="02000506030000020004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>
                <a:solidFill>
                  <a:srgbClr val="211D1E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We’re doubling the number of restored riverside acres by 2030</a:t>
            </a:r>
          </a:p>
          <a:p>
            <a:endParaRPr lang="en-US" b="1">
              <a:solidFill>
                <a:srgbClr val="211D1E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>
                <a:solidFill>
                  <a:srgbClr val="211D1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But we can’t do it alone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>
              <a:solidFill>
                <a:srgbClr val="211D1E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>
                <a:solidFill>
                  <a:srgbClr val="211D1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Ensuring a thriving future requires </a:t>
            </a:r>
            <a:br>
              <a:rPr lang="en-US" b="1">
                <a:solidFill>
                  <a:srgbClr val="211D1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b="1">
                <a:solidFill>
                  <a:srgbClr val="211D1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bold public and private investments </a:t>
            </a:r>
            <a:br>
              <a:rPr lang="en-US" b="1">
                <a:solidFill>
                  <a:srgbClr val="211D1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b="1">
                <a:solidFill>
                  <a:srgbClr val="211D1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that are needed now, not years </a:t>
            </a:r>
            <a:br>
              <a:rPr lang="en-US" b="1">
                <a:solidFill>
                  <a:srgbClr val="211D1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b="1">
                <a:solidFill>
                  <a:srgbClr val="211D1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from now</a:t>
            </a:r>
          </a:p>
          <a:p>
            <a:endParaRPr lang="en-US" b="1">
              <a:solidFill>
                <a:srgbClr val="211D1E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>
                <a:solidFill>
                  <a:srgbClr val="211D1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Join us - donate at </a:t>
            </a:r>
            <a:br>
              <a:rPr lang="en-US" b="1">
                <a:solidFill>
                  <a:srgbClr val="211D1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2400" b="1">
                <a:solidFill>
                  <a:srgbClr val="1C3D6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riverpartners.org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>
              <a:solidFill>
                <a:srgbClr val="211D1E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5" name="Picture 4" descr="Women in a garden with a bucket of plants&#10;&#10;Description automatically generated with medium confidence">
            <a:extLst>
              <a:ext uri="{FF2B5EF4-FFF2-40B4-BE49-F238E27FC236}">
                <a16:creationId xmlns:a16="http://schemas.microsoft.com/office/drawing/2014/main" id="{B773135E-63BB-39AA-D94E-21102096EF7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143" r="13086"/>
          <a:stretch/>
        </p:blipFill>
        <p:spPr>
          <a:xfrm>
            <a:off x="0" y="1694183"/>
            <a:ext cx="5578252" cy="5182865"/>
          </a:xfrm>
          <a:prstGeom prst="rect">
            <a:avLst/>
          </a:prstGeom>
        </p:spPr>
      </p:pic>
      <p:pic>
        <p:nvPicPr>
          <p:cNvPr id="12" name="Picture 11" descr="A butterfly on a flower&#10;&#10;Description automatically generated">
            <a:extLst>
              <a:ext uri="{FF2B5EF4-FFF2-40B4-BE49-F238E27FC236}">
                <a16:creationId xmlns:a16="http://schemas.microsoft.com/office/drawing/2014/main" id="{D34F768F-FC35-98BE-7BF8-1A99857C37E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183" b="87106" l="12451" r="57471">
                        <a14:foregroundMark x1="39551" y1="68645" x2="39795" y2="87106"/>
                      </a14:backgroundRemoval>
                    </a14:imgEffect>
                  </a14:imgLayer>
                </a14:imgProps>
              </a:ext>
            </a:extLst>
          </a:blip>
          <a:srcRect l="14488" t="1674" r="36888" b="21785"/>
          <a:stretch/>
        </p:blipFill>
        <p:spPr>
          <a:xfrm flipH="1">
            <a:off x="8692444" y="2728750"/>
            <a:ext cx="3538330" cy="3712321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B4CE0899-DD29-D5C2-12DC-B89E4CEBB5E3}"/>
              </a:ext>
            </a:extLst>
          </p:cNvPr>
          <p:cNvGrpSpPr/>
          <p:nvPr/>
        </p:nvGrpSpPr>
        <p:grpSpPr>
          <a:xfrm>
            <a:off x="0" y="6438214"/>
            <a:ext cx="12192000" cy="444500"/>
            <a:chOff x="0" y="6413500"/>
            <a:chExt cx="12192000" cy="44450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18D98E40-0944-F705-9E6E-1194681DA3F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6413501"/>
              <a:ext cx="12192000" cy="444499"/>
            </a:xfrm>
            <a:prstGeom prst="rect">
              <a:avLst/>
            </a:prstGeom>
          </p:spPr>
        </p:pic>
        <p:pic>
          <p:nvPicPr>
            <p:cNvPr id="4" name="Picture 3" descr="A black and white logo&#10;&#10;Description automatically generated">
              <a:extLst>
                <a:ext uri="{FF2B5EF4-FFF2-40B4-BE49-F238E27FC236}">
                  <a16:creationId xmlns:a16="http://schemas.microsoft.com/office/drawing/2014/main" id="{AAA3BB7F-D93D-E6D1-3FC7-061F479BCEF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9079" y="6413500"/>
              <a:ext cx="1979919" cy="39598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20186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6D2145DB-92F0-3DC3-D9AC-78AE833C30CD}"/>
              </a:ext>
            </a:extLst>
          </p:cNvPr>
          <p:cNvSpPr txBox="1"/>
          <p:nvPr/>
        </p:nvSpPr>
        <p:spPr>
          <a:xfrm>
            <a:off x="671689" y="-1262130"/>
            <a:ext cx="10848622" cy="29546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br>
              <a:rPr lang="en-US" sz="6600">
                <a:effectLst/>
                <a:latin typeface="Proxima Nova" panose="02000506030000020004" pitchFamily="2" charset="0"/>
              </a:rPr>
            </a:br>
            <a:endParaRPr lang="en-US" sz="6600">
              <a:effectLst/>
              <a:latin typeface="Proxima Nova" panose="02000506030000020004" pitchFamily="2" charset="0"/>
            </a:endParaRPr>
          </a:p>
          <a:p>
            <a:r>
              <a:rPr lang="en-US" sz="4800" b="1">
                <a:solidFill>
                  <a:srgbClr val="1C3D6C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Connect with us</a:t>
            </a:r>
            <a:endParaRPr lang="en-US" sz="4800">
              <a:solidFill>
                <a:srgbClr val="1C3D6C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E800EB0-2CB7-1D0F-3C56-452D3E687DD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1176" b="39149"/>
          <a:stretch/>
        </p:blipFill>
        <p:spPr>
          <a:xfrm>
            <a:off x="6104498" y="3218782"/>
            <a:ext cx="5035826" cy="646332"/>
          </a:xfrm>
          <a:prstGeom prst="rect">
            <a:avLst/>
          </a:prstGeom>
        </p:spPr>
      </p:pic>
      <p:pic>
        <p:nvPicPr>
          <p:cNvPr id="9" name="Picture 8" descr="A river running through a green field&#10;&#10;Description automatically generated">
            <a:extLst>
              <a:ext uri="{FF2B5EF4-FFF2-40B4-BE49-F238E27FC236}">
                <a16:creationId xmlns:a16="http://schemas.microsoft.com/office/drawing/2014/main" id="{A26D5A5D-A4A7-F17A-D380-E205F5B7027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310" r="13573"/>
          <a:stretch/>
        </p:blipFill>
        <p:spPr>
          <a:xfrm>
            <a:off x="0" y="1692525"/>
            <a:ext cx="5724511" cy="5165476"/>
          </a:xfrm>
          <a:prstGeom prst="rect">
            <a:avLst/>
          </a:prstGeom>
        </p:spPr>
      </p:pic>
      <p:pic>
        <p:nvPicPr>
          <p:cNvPr id="11" name="Picture 10" descr="Blue letters on a black background&#10;&#10;Description automatically generated">
            <a:extLst>
              <a:ext uri="{FF2B5EF4-FFF2-40B4-BE49-F238E27FC236}">
                <a16:creationId xmlns:a16="http://schemas.microsoft.com/office/drawing/2014/main" id="{B5C069F9-655B-E81C-A89E-12CA180A4B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29861" y="1858172"/>
            <a:ext cx="3544957" cy="1031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4241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ird standing on grass&#10;&#10;Description automatically generated">
            <a:extLst>
              <a:ext uri="{FF2B5EF4-FFF2-40B4-BE49-F238E27FC236}">
                <a16:creationId xmlns:a16="http://schemas.microsoft.com/office/drawing/2014/main" id="{13034D93-1173-E397-83EB-9C8ECF1F7B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94300" y="3350986"/>
            <a:ext cx="2006600" cy="3073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E421EFF-3A99-05D8-D8B0-44B0DCB2F9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33" y="1676401"/>
            <a:ext cx="5302102" cy="51816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D2145DB-92F0-3DC3-D9AC-78AE833C30CD}"/>
              </a:ext>
            </a:extLst>
          </p:cNvPr>
          <p:cNvSpPr txBox="1"/>
          <p:nvPr/>
        </p:nvSpPr>
        <p:spPr>
          <a:xfrm>
            <a:off x="379079" y="564549"/>
            <a:ext cx="1107540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>
                <a:solidFill>
                  <a:srgbClr val="1C3D6C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We give rivers new life </a:t>
            </a:r>
            <a:endParaRPr lang="en-US" sz="4800">
              <a:solidFill>
                <a:srgbClr val="1C3D6C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776DF53-FE7F-A81A-F953-3CC9A8EFA2E0}"/>
              </a:ext>
            </a:extLst>
          </p:cNvPr>
          <p:cNvSpPr txBox="1"/>
          <p:nvPr/>
        </p:nvSpPr>
        <p:spPr>
          <a:xfrm>
            <a:off x="5652912" y="1467759"/>
            <a:ext cx="6081888" cy="203132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endParaRPr lang="en-US">
              <a:effectLst/>
              <a:latin typeface="Proxima Nova" panose="02000506030000020004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211D1E"/>
                </a:solidFill>
                <a:effectLst/>
                <a:latin typeface="Open Sans"/>
                <a:ea typeface="Open Sans"/>
                <a:cs typeface="Open Sans"/>
              </a:rPr>
              <a:t>Only 5% of California’s riverside habitat is left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>
              <a:solidFill>
                <a:srgbClr val="211D1E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211D1E"/>
                </a:solidFill>
                <a:latin typeface="Open Sans"/>
                <a:ea typeface="Open Sans"/>
                <a:cs typeface="Open Sans"/>
              </a:rPr>
              <a:t>Restored riverways are a leading natural solution to climate change, biodiversity loss, droughts, floods, and public-health challenges</a:t>
            </a:r>
            <a:endParaRPr lang="en-US" b="1" dirty="0">
              <a:solidFill>
                <a:srgbClr val="211D1E"/>
              </a:solidFill>
              <a:effectLst/>
              <a:latin typeface="Open Sans"/>
              <a:ea typeface="Open Sans"/>
              <a:cs typeface="Open Sans"/>
            </a:endParaRPr>
          </a:p>
          <a:p>
            <a:endParaRPr lang="en-US" b="1">
              <a:solidFill>
                <a:srgbClr val="211D1E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D3008FB-735A-1042-C3A6-419F4FC008AF}"/>
              </a:ext>
            </a:extLst>
          </p:cNvPr>
          <p:cNvGrpSpPr/>
          <p:nvPr/>
        </p:nvGrpSpPr>
        <p:grpSpPr>
          <a:xfrm>
            <a:off x="7842" y="6424386"/>
            <a:ext cx="12192000" cy="444500"/>
            <a:chOff x="0" y="6413500"/>
            <a:chExt cx="12192000" cy="44450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80A054F8-0C72-2D1E-40E8-0E40E30A89B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6413501"/>
              <a:ext cx="12192000" cy="444499"/>
            </a:xfrm>
            <a:prstGeom prst="rect">
              <a:avLst/>
            </a:prstGeom>
          </p:spPr>
        </p:pic>
        <p:pic>
          <p:nvPicPr>
            <p:cNvPr id="6" name="Picture 5" descr="A black and white logo&#10;&#10;Description automatically generated">
              <a:extLst>
                <a:ext uri="{FF2B5EF4-FFF2-40B4-BE49-F238E27FC236}">
                  <a16:creationId xmlns:a16="http://schemas.microsoft.com/office/drawing/2014/main" id="{B9B273A0-57CA-A979-15DD-CF65C63CD0D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9079" y="6413500"/>
              <a:ext cx="1979919" cy="395984"/>
            </a:xfrm>
            <a:prstGeom prst="rect">
              <a:avLst/>
            </a:prstGeom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D09955DE-C5AA-9A58-AE71-D2E745798875}"/>
              </a:ext>
            </a:extLst>
          </p:cNvPr>
          <p:cNvSpPr txBox="1"/>
          <p:nvPr/>
        </p:nvSpPr>
        <p:spPr>
          <a:xfrm>
            <a:off x="5652766" y="3353318"/>
            <a:ext cx="4286284" cy="31393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,Sans-Serif"/>
              <a:buChar char="•"/>
            </a:pPr>
            <a:r>
              <a:rPr lang="en-US" b="1" dirty="0">
                <a:solidFill>
                  <a:srgbClr val="211D1E"/>
                </a:solidFill>
                <a:latin typeface="Open Sans"/>
                <a:ea typeface="Open Sans"/>
                <a:cs typeface="Open Sans"/>
              </a:rPr>
              <a:t>We restore native ecosystems along California’s most imperiled </a:t>
            </a:r>
            <a:r>
              <a:rPr lang="en-US" b="1">
                <a:solidFill>
                  <a:srgbClr val="211D1E"/>
                </a:solidFill>
                <a:latin typeface="Open Sans"/>
                <a:ea typeface="Open Sans"/>
                <a:cs typeface="Open Sans"/>
              </a:rPr>
              <a:t>rivers</a:t>
            </a:r>
            <a:endParaRPr lang="en-US" b="1" dirty="0">
              <a:solidFill>
                <a:srgbClr val="211D1E"/>
              </a:solidFill>
              <a:latin typeface="Open Sans"/>
              <a:ea typeface="Open Sans"/>
              <a:cs typeface="Open Sans"/>
            </a:endParaRPr>
          </a:p>
          <a:p>
            <a:pPr marL="285750" indent="-285750">
              <a:buFont typeface="Arial,Sans-Serif"/>
              <a:buChar char="•"/>
            </a:pPr>
            <a:endParaRPr lang="en-US">
              <a:latin typeface="Open Sans"/>
              <a:ea typeface="Open Sans"/>
              <a:cs typeface="Open Sans"/>
            </a:endParaRPr>
          </a:p>
          <a:p>
            <a:pPr marL="285750" indent="-285750">
              <a:buFont typeface="Arial,Sans-Serif"/>
              <a:buChar char="•"/>
            </a:pPr>
            <a:r>
              <a:rPr lang="en-US" b="1" dirty="0">
                <a:solidFill>
                  <a:srgbClr val="211D1E"/>
                </a:solidFill>
                <a:latin typeface="Open Sans"/>
                <a:ea typeface="Open Sans"/>
                <a:cs typeface="Open Sans"/>
              </a:rPr>
              <a:t>Every year, we plant hundreds of native trees and vegetation across thousands of acres statewide using modern farming practices and innovative science</a:t>
            </a:r>
            <a:endParaRPr lang="en-US" dirty="0">
              <a:latin typeface="Open Sans"/>
              <a:ea typeface="Open Sans"/>
              <a:cs typeface="Open Sans"/>
            </a:endParaRPr>
          </a:p>
          <a:p>
            <a:pPr marL="285750" indent="-285750">
              <a:buFont typeface="Arial,Sans-Serif"/>
              <a:buChar char="•"/>
            </a:pPr>
            <a:endParaRPr lang="en-US">
              <a:latin typeface="Open Sans"/>
              <a:ea typeface="Open Sans"/>
              <a:cs typeface="Open Sans"/>
            </a:endParaRPr>
          </a:p>
          <a:p>
            <a:pPr algn="l"/>
            <a:endParaRPr lang="en-US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611521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65FF76A-5FE9-2ED4-BA5D-111C79064A9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754" t="204" r="17697" b="-545"/>
          <a:stretch/>
        </p:blipFill>
        <p:spPr>
          <a:xfrm>
            <a:off x="0" y="1745039"/>
            <a:ext cx="5823539" cy="509209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157C775-5C99-649C-BA26-2BD0B4C0FA3F}"/>
              </a:ext>
            </a:extLst>
          </p:cNvPr>
          <p:cNvSpPr txBox="1"/>
          <p:nvPr/>
        </p:nvSpPr>
        <p:spPr>
          <a:xfrm>
            <a:off x="5724181" y="1995655"/>
            <a:ext cx="4190871" cy="391126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b="1">
                <a:effectLst/>
                <a:latin typeface="Open Sans"/>
                <a:ea typeface="Open Sans"/>
                <a:cs typeface="Open Sans"/>
              </a:rPr>
              <a:t>Biodiversity</a:t>
            </a:r>
            <a:endParaRPr lang="en-US"/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b="1">
                <a:effectLst/>
                <a:latin typeface="Open Sans"/>
                <a:ea typeface="Open Sans"/>
                <a:cs typeface="Open Sans"/>
              </a:rPr>
              <a:t>Flood Safety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b="1">
                <a:latin typeface="Open Sans"/>
                <a:ea typeface="Open Sans"/>
                <a:cs typeface="Open Sans"/>
              </a:rPr>
              <a:t>Climate Resilience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b="1">
                <a:latin typeface="Open Sans"/>
                <a:ea typeface="Open Sans"/>
                <a:cs typeface="Open Sans"/>
              </a:rPr>
              <a:t>Vibrant Communities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b="1">
                <a:effectLst/>
                <a:latin typeface="Open Sans"/>
                <a:ea typeface="Open Sans"/>
                <a:cs typeface="Open Sans"/>
              </a:rPr>
              <a:t>Water Conservation &amp; Replenishment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b="1">
                <a:latin typeface="Open Sans"/>
                <a:ea typeface="Open Sans"/>
                <a:cs typeface="Open Sans"/>
              </a:rPr>
              <a:t>Native Seed Supply</a:t>
            </a:r>
            <a:endParaRPr lang="en-US" sz="2400" b="1">
              <a:effectLst/>
              <a:latin typeface="Open Sans"/>
              <a:ea typeface="Open Sans"/>
              <a:cs typeface="Open San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24608E7-CF19-0CE1-94F3-6B5764FBB1CA}"/>
              </a:ext>
            </a:extLst>
          </p:cNvPr>
          <p:cNvGrpSpPr/>
          <p:nvPr/>
        </p:nvGrpSpPr>
        <p:grpSpPr>
          <a:xfrm>
            <a:off x="0" y="6413500"/>
            <a:ext cx="12192000" cy="444500"/>
            <a:chOff x="0" y="6413500"/>
            <a:chExt cx="12192000" cy="44450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F63A5159-F5D4-C23F-867A-540CF7346D9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6413501"/>
              <a:ext cx="12192000" cy="444499"/>
            </a:xfrm>
            <a:prstGeom prst="rect">
              <a:avLst/>
            </a:prstGeom>
          </p:spPr>
        </p:pic>
        <p:pic>
          <p:nvPicPr>
            <p:cNvPr id="8" name="Picture 7" descr="A black and white logo&#10;&#10;Description automatically generated">
              <a:extLst>
                <a:ext uri="{FF2B5EF4-FFF2-40B4-BE49-F238E27FC236}">
                  <a16:creationId xmlns:a16="http://schemas.microsoft.com/office/drawing/2014/main" id="{326CE21D-A672-EA25-1354-6811A815F42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9079" y="6413500"/>
              <a:ext cx="1979919" cy="395984"/>
            </a:xfrm>
            <a:prstGeom prst="rect">
              <a:avLst/>
            </a:prstGeom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F2A1CA60-FA56-DAAC-2DEF-5E508658D15A}"/>
              </a:ext>
            </a:extLst>
          </p:cNvPr>
          <p:cNvSpPr txBox="1"/>
          <p:nvPr/>
        </p:nvSpPr>
        <p:spPr>
          <a:xfrm>
            <a:off x="379079" y="564549"/>
            <a:ext cx="11075407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b="1">
                <a:solidFill>
                  <a:srgbClr val="1C3D6C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Multi-Benefit Floodplain Restoration</a:t>
            </a:r>
            <a:endParaRPr lang="en-US" sz="4400">
              <a:solidFill>
                <a:srgbClr val="1C3D6C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" name="Picture 1" descr="A person planting a tree&#10;&#10;Description automatically generated">
            <a:extLst>
              <a:ext uri="{FF2B5EF4-FFF2-40B4-BE49-F238E27FC236}">
                <a16:creationId xmlns:a16="http://schemas.microsoft.com/office/drawing/2014/main" id="{6C4FF125-7C16-C81F-5511-E58F7ADABC6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00070" y="2567130"/>
            <a:ext cx="3809998" cy="3860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7348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424608E7-CF19-0CE1-94F3-6B5764FBB1CA}"/>
              </a:ext>
            </a:extLst>
          </p:cNvPr>
          <p:cNvGrpSpPr/>
          <p:nvPr/>
        </p:nvGrpSpPr>
        <p:grpSpPr>
          <a:xfrm>
            <a:off x="0" y="6413500"/>
            <a:ext cx="12192000" cy="444500"/>
            <a:chOff x="0" y="6413500"/>
            <a:chExt cx="12192000" cy="44450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F63A5159-F5D4-C23F-867A-540CF7346D9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6413501"/>
              <a:ext cx="12192000" cy="444499"/>
            </a:xfrm>
            <a:prstGeom prst="rect">
              <a:avLst/>
            </a:prstGeom>
          </p:spPr>
        </p:pic>
        <p:pic>
          <p:nvPicPr>
            <p:cNvPr id="8" name="Picture 7" descr="A black and white logo&#10;&#10;Description automatically generated">
              <a:extLst>
                <a:ext uri="{FF2B5EF4-FFF2-40B4-BE49-F238E27FC236}">
                  <a16:creationId xmlns:a16="http://schemas.microsoft.com/office/drawing/2014/main" id="{326CE21D-A672-EA25-1354-6811A815F42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9079" y="6413500"/>
              <a:ext cx="1979919" cy="395984"/>
            </a:xfrm>
            <a:prstGeom prst="rect">
              <a:avLst/>
            </a:prstGeom>
          </p:spPr>
        </p:pic>
      </p:grpSp>
      <p:pic>
        <p:nvPicPr>
          <p:cNvPr id="10" name="Picture 9" descr="A map of the california coast&#10;&#10;Description automatically generated">
            <a:extLst>
              <a:ext uri="{FF2B5EF4-FFF2-40B4-BE49-F238E27FC236}">
                <a16:creationId xmlns:a16="http://schemas.microsoft.com/office/drawing/2014/main" id="{FD21B3E5-534B-28B0-4DCA-6601A107AD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55546" y="1191378"/>
            <a:ext cx="3584909" cy="516706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392DAF2-6497-4053-CDE9-C533291D8AE4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-461" r="-560" b="1942"/>
          <a:stretch/>
        </p:blipFill>
        <p:spPr>
          <a:xfrm>
            <a:off x="7431756" y="1271588"/>
            <a:ext cx="3605002" cy="508711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9BA8D71-4F02-93AC-77DC-87F3DD3F832F}"/>
              </a:ext>
            </a:extLst>
          </p:cNvPr>
          <p:cNvSpPr txBox="1"/>
          <p:nvPr/>
        </p:nvSpPr>
        <p:spPr>
          <a:xfrm>
            <a:off x="399132" y="253733"/>
            <a:ext cx="11075407" cy="52322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2800" b="1" dirty="0">
                <a:solidFill>
                  <a:srgbClr val="1C3D6C"/>
                </a:solidFill>
                <a:latin typeface="Open Sans"/>
                <a:ea typeface="Open Sans"/>
                <a:cs typeface="Open Sans"/>
              </a:rPr>
              <a:t>Central Valley Historical Ecology</a:t>
            </a:r>
            <a:endParaRPr lang="en-US" sz="2800">
              <a:ea typeface="Calibri"/>
              <a:cs typeface="Calibri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B66EB49-E79F-F8F2-996D-A5492930DFF4}"/>
              </a:ext>
            </a:extLst>
          </p:cNvPr>
          <p:cNvSpPr txBox="1"/>
          <p:nvPr/>
        </p:nvSpPr>
        <p:spPr>
          <a:xfrm>
            <a:off x="1866899" y="824163"/>
            <a:ext cx="1750596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lvl="1"/>
            <a:r>
              <a:rPr lang="en-US" dirty="0">
                <a:latin typeface="Open Sans"/>
                <a:ea typeface="Open Sans"/>
                <a:cs typeface="Arial"/>
              </a:rPr>
              <a:t>Circa 1980</a:t>
            </a:r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1333BE2-31D5-4387-EA09-8A41C5F73482}"/>
              </a:ext>
            </a:extLst>
          </p:cNvPr>
          <p:cNvSpPr txBox="1"/>
          <p:nvPr/>
        </p:nvSpPr>
        <p:spPr>
          <a:xfrm>
            <a:off x="8574506" y="844216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latin typeface="Open Sans"/>
              </a:rPr>
              <a:t>Circa 2020</a:t>
            </a:r>
          </a:p>
        </p:txBody>
      </p:sp>
    </p:spTree>
    <p:extLst>
      <p:ext uri="{BB962C8B-B14F-4D97-AF65-F5344CB8AC3E}">
        <p14:creationId xmlns:p14="http://schemas.microsoft.com/office/powerpoint/2010/main" val="15469035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 picture containing outdoor, grass, mountain&#10;&#10;Description automatically generated">
            <a:extLst>
              <a:ext uri="{FF2B5EF4-FFF2-40B4-BE49-F238E27FC236}">
                <a16:creationId xmlns:a16="http://schemas.microsoft.com/office/drawing/2014/main" id="{E8250E63-68D6-C57C-DCB8-5893274C3F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78" r="1612"/>
          <a:stretch/>
        </p:blipFill>
        <p:spPr bwMode="auto">
          <a:xfrm>
            <a:off x="0" y="-2"/>
            <a:ext cx="5967060" cy="6857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A picture containing sky, grass, outdoor, nature&#10;&#10;Description automatically generated">
            <a:extLst>
              <a:ext uri="{FF2B5EF4-FFF2-40B4-BE49-F238E27FC236}">
                <a16:creationId xmlns:a16="http://schemas.microsoft.com/office/drawing/2014/main" id="{E010BBB1-8359-BA9F-2D46-DEBDE637E4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651"/>
          <a:stretch/>
        </p:blipFill>
        <p:spPr bwMode="auto">
          <a:xfrm>
            <a:off x="5967060" y="-3"/>
            <a:ext cx="6224941" cy="6857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117763CC-531D-4862-FBD7-08AF0F84304F}"/>
              </a:ext>
            </a:extLst>
          </p:cNvPr>
          <p:cNvGrpSpPr/>
          <p:nvPr/>
        </p:nvGrpSpPr>
        <p:grpSpPr>
          <a:xfrm>
            <a:off x="0" y="6413500"/>
            <a:ext cx="12192000" cy="444500"/>
            <a:chOff x="0" y="6413500"/>
            <a:chExt cx="12192000" cy="44450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226DCB11-C470-F109-862E-1181B3C88A0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6413501"/>
              <a:ext cx="12192000" cy="444499"/>
            </a:xfrm>
            <a:prstGeom prst="rect">
              <a:avLst/>
            </a:prstGeom>
          </p:spPr>
        </p:pic>
        <p:pic>
          <p:nvPicPr>
            <p:cNvPr id="4" name="Picture 3" descr="A black and white logo&#10;&#10;Description automatically generated">
              <a:extLst>
                <a:ext uri="{FF2B5EF4-FFF2-40B4-BE49-F238E27FC236}">
                  <a16:creationId xmlns:a16="http://schemas.microsoft.com/office/drawing/2014/main" id="{BAD511AF-A02A-C668-09E5-1F8277EDCB7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9079" y="6413500"/>
              <a:ext cx="1979919" cy="395984"/>
            </a:xfrm>
            <a:prstGeom prst="rect">
              <a:avLst/>
            </a:prstGeom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9D98CB33-DCF8-D021-F32D-B613CA59D083}"/>
              </a:ext>
            </a:extLst>
          </p:cNvPr>
          <p:cNvSpPr txBox="1"/>
          <p:nvPr/>
        </p:nvSpPr>
        <p:spPr>
          <a:xfrm>
            <a:off x="1127479" y="4184440"/>
            <a:ext cx="3705778" cy="95410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sz="2800" b="1" dirty="0">
                <a:solidFill>
                  <a:srgbClr val="D6D5DB"/>
                </a:solidFill>
                <a:latin typeface="Open Sans"/>
                <a:ea typeface="Open Sans"/>
                <a:cs typeface="Open Sans"/>
              </a:rPr>
              <a:t>Before</a:t>
            </a:r>
            <a:endParaRPr lang="en-US" sz="2800" dirty="0">
              <a:solidFill>
                <a:srgbClr val="D6D5DB"/>
              </a:solidFill>
              <a:latin typeface="Open Sans"/>
              <a:ea typeface="Open Sans"/>
              <a:cs typeface="Open Sans"/>
            </a:endParaRPr>
          </a:p>
          <a:p>
            <a:pPr algn="ctr"/>
            <a:r>
              <a:rPr lang="en-US" sz="2800" b="1" dirty="0">
                <a:solidFill>
                  <a:srgbClr val="D6D5DB"/>
                </a:solidFill>
                <a:latin typeface="Open Sans"/>
                <a:ea typeface="Open Sans"/>
                <a:cs typeface="Open Sans"/>
              </a:rPr>
              <a:t>2018</a:t>
            </a:r>
            <a:endParaRPr lang="en-US" sz="2800" dirty="0">
              <a:solidFill>
                <a:srgbClr val="D6D5DB"/>
              </a:solidFill>
              <a:effectLst/>
              <a:latin typeface="Open Sans"/>
              <a:ea typeface="Open Sans"/>
              <a:cs typeface="Open San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A77B20D-1DEE-61A8-E205-36139F17A139}"/>
              </a:ext>
            </a:extLst>
          </p:cNvPr>
          <p:cNvSpPr txBox="1"/>
          <p:nvPr/>
        </p:nvSpPr>
        <p:spPr>
          <a:xfrm>
            <a:off x="7224002" y="4184440"/>
            <a:ext cx="3705778" cy="95410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sz="2800" b="1" dirty="0">
                <a:solidFill>
                  <a:srgbClr val="D6D5DB"/>
                </a:solidFill>
                <a:latin typeface="Open Sans"/>
                <a:ea typeface="Open Sans"/>
                <a:cs typeface="Open Sans"/>
              </a:rPr>
              <a:t>After</a:t>
            </a:r>
            <a:endParaRPr lang="en-US" sz="2800" dirty="0">
              <a:solidFill>
                <a:srgbClr val="D6D5DB"/>
              </a:solidFill>
              <a:latin typeface="Open Sans"/>
              <a:ea typeface="Open Sans"/>
              <a:cs typeface="Open Sans"/>
            </a:endParaRPr>
          </a:p>
          <a:p>
            <a:pPr algn="ctr"/>
            <a:r>
              <a:rPr lang="en-US" sz="2800" b="1" dirty="0">
                <a:solidFill>
                  <a:srgbClr val="D6D5DB"/>
                </a:solidFill>
                <a:latin typeface="Open Sans"/>
                <a:ea typeface="Open Sans"/>
                <a:cs typeface="Open Sans"/>
              </a:rPr>
              <a:t>2022</a:t>
            </a:r>
            <a:endParaRPr lang="en-US" sz="2800" dirty="0">
              <a:solidFill>
                <a:srgbClr val="D6D5DB"/>
              </a:solidFill>
              <a:effectLst/>
              <a:latin typeface="Open Sans"/>
              <a:ea typeface="Open Sans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29376986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ky, outdoor, track, plain&#10;&#10;Description automatically generated">
            <a:extLst>
              <a:ext uri="{FF2B5EF4-FFF2-40B4-BE49-F238E27FC236}">
                <a16:creationId xmlns:a16="http://schemas.microsoft.com/office/drawing/2014/main" id="{980139FA-F3C1-DB5B-593A-7A44AD1A13B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38" r="34362"/>
          <a:stretch/>
        </p:blipFill>
        <p:spPr>
          <a:xfrm>
            <a:off x="21" y="10"/>
            <a:ext cx="4654276" cy="6857991"/>
          </a:xfrm>
          <a:prstGeom prst="rect">
            <a:avLst/>
          </a:prstGeom>
        </p:spPr>
      </p:pic>
      <p:pic>
        <p:nvPicPr>
          <p:cNvPr id="4" name="Picture 3" descr="A picture containing grass, water, river, outdoor&#10;&#10;Description automatically generated">
            <a:extLst>
              <a:ext uri="{FF2B5EF4-FFF2-40B4-BE49-F238E27FC236}">
                <a16:creationId xmlns:a16="http://schemas.microsoft.com/office/drawing/2014/main" id="{2E818D7C-1703-08CA-BB1F-EC9F4DF5469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1" r="15246"/>
          <a:stretch/>
        </p:blipFill>
        <p:spPr>
          <a:xfrm>
            <a:off x="4654275" y="9"/>
            <a:ext cx="7537704" cy="6857991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9B4D3D7D-C48E-2FC0-BDF2-AA96E59E9123}"/>
              </a:ext>
            </a:extLst>
          </p:cNvPr>
          <p:cNvGrpSpPr/>
          <p:nvPr/>
        </p:nvGrpSpPr>
        <p:grpSpPr>
          <a:xfrm>
            <a:off x="0" y="6413500"/>
            <a:ext cx="12192000" cy="444500"/>
            <a:chOff x="0" y="6413500"/>
            <a:chExt cx="12192000" cy="44450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8C55B5B4-CC84-BD19-65D6-99195AF8977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6413501"/>
              <a:ext cx="12192000" cy="444499"/>
            </a:xfrm>
            <a:prstGeom prst="rect">
              <a:avLst/>
            </a:prstGeom>
          </p:spPr>
        </p:pic>
        <p:pic>
          <p:nvPicPr>
            <p:cNvPr id="6" name="Picture 5" descr="A black and white logo&#10;&#10;Description automatically generated">
              <a:extLst>
                <a:ext uri="{FF2B5EF4-FFF2-40B4-BE49-F238E27FC236}">
                  <a16:creationId xmlns:a16="http://schemas.microsoft.com/office/drawing/2014/main" id="{3A65E76F-84C7-C6C0-98C2-A57505BD63B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9079" y="6413500"/>
              <a:ext cx="1979919" cy="395984"/>
            </a:xfrm>
            <a:prstGeom prst="rect">
              <a:avLst/>
            </a:prstGeom>
          </p:spPr>
        </p:pic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56F9D0B3-AF90-FDD2-6B26-AFF1EA9357D6}"/>
              </a:ext>
            </a:extLst>
          </p:cNvPr>
          <p:cNvSpPr txBox="1"/>
          <p:nvPr/>
        </p:nvSpPr>
        <p:spPr>
          <a:xfrm>
            <a:off x="474708" y="4184788"/>
            <a:ext cx="3705778" cy="95410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sz="2800" b="1" dirty="0">
                <a:solidFill>
                  <a:srgbClr val="D6D5DB"/>
                </a:solidFill>
                <a:effectLst/>
                <a:latin typeface="Open Sans"/>
                <a:ea typeface="Open Sans"/>
                <a:cs typeface="Open Sans"/>
              </a:rPr>
              <a:t>Before</a:t>
            </a:r>
            <a:br>
              <a:rPr lang="en-US" sz="2800" b="1" dirty="0">
                <a:solidFill>
                  <a:srgbClr val="D6D5DB"/>
                </a:solidFill>
                <a:latin typeface="Open Sans"/>
                <a:ea typeface="Open Sans"/>
                <a:cs typeface="Open Sans"/>
              </a:rPr>
            </a:br>
            <a:r>
              <a:rPr lang="en-US" sz="2800" b="1" dirty="0">
                <a:solidFill>
                  <a:srgbClr val="D6D5DB"/>
                </a:solidFill>
                <a:latin typeface="Open Sans"/>
                <a:ea typeface="Open Sans"/>
                <a:cs typeface="Open Sans"/>
              </a:rPr>
              <a:t>2008</a:t>
            </a:r>
            <a:endParaRPr lang="en-US" sz="2800" dirty="0">
              <a:solidFill>
                <a:srgbClr val="D6D5DB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F58E6EA-6EE0-7C24-E42B-3CEAD10C5954}"/>
              </a:ext>
            </a:extLst>
          </p:cNvPr>
          <p:cNvSpPr txBox="1"/>
          <p:nvPr/>
        </p:nvSpPr>
        <p:spPr>
          <a:xfrm>
            <a:off x="6571418" y="4184788"/>
            <a:ext cx="3705778" cy="95410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sz="2800" b="1" dirty="0">
                <a:solidFill>
                  <a:srgbClr val="D6D5DB"/>
                </a:solidFill>
                <a:latin typeface="Open Sans"/>
                <a:ea typeface="Open Sans"/>
                <a:cs typeface="Open Sans"/>
              </a:rPr>
              <a:t>After</a:t>
            </a:r>
            <a:br>
              <a:rPr lang="en-US" sz="2800" b="1" dirty="0">
                <a:solidFill>
                  <a:srgbClr val="D6D5DB"/>
                </a:solidFill>
                <a:latin typeface="Open Sans"/>
                <a:ea typeface="Open Sans"/>
                <a:cs typeface="Open Sans"/>
              </a:rPr>
            </a:br>
            <a:r>
              <a:rPr lang="en-US" sz="2800" b="1" dirty="0">
                <a:solidFill>
                  <a:srgbClr val="D6D5DB"/>
                </a:solidFill>
                <a:latin typeface="Open Sans"/>
                <a:ea typeface="Open Sans"/>
                <a:cs typeface="Open Sans"/>
              </a:rPr>
              <a:t> 2012</a:t>
            </a:r>
            <a:endParaRPr lang="en-US" sz="2800" dirty="0">
              <a:solidFill>
                <a:srgbClr val="D6D5DB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20879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B80E57F-3115-C43E-86AA-593467F737A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95" t="2858" r="2867" b="2063"/>
          <a:stretch/>
        </p:blipFill>
        <p:spPr>
          <a:xfrm>
            <a:off x="1" y="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93210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6D2145DB-92F0-3DC3-D9AC-78AE833C30CD}"/>
              </a:ext>
            </a:extLst>
          </p:cNvPr>
          <p:cNvSpPr txBox="1"/>
          <p:nvPr/>
        </p:nvSpPr>
        <p:spPr>
          <a:xfrm>
            <a:off x="379079" y="477115"/>
            <a:ext cx="1084862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>
                <a:solidFill>
                  <a:srgbClr val="1C3D6C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Results that matter</a:t>
            </a:r>
            <a:endParaRPr lang="en-US" sz="4800">
              <a:solidFill>
                <a:srgbClr val="1C3D6C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776DF53-FE7F-A81A-F953-3CC9A8EFA2E0}"/>
              </a:ext>
            </a:extLst>
          </p:cNvPr>
          <p:cNvSpPr txBox="1"/>
          <p:nvPr/>
        </p:nvSpPr>
        <p:spPr>
          <a:xfrm>
            <a:off x="5663798" y="1467759"/>
            <a:ext cx="6096000" cy="341632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endParaRPr lang="en-US">
              <a:effectLst/>
              <a:latin typeface="Proxima Nova" panose="02000506030000020004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>
                <a:solidFill>
                  <a:srgbClr val="211D1E"/>
                </a:solidFill>
                <a:effectLst/>
                <a:latin typeface="Open Sans"/>
                <a:ea typeface="Open Sans"/>
                <a:cs typeface="Open Sans"/>
              </a:rPr>
              <a:t>Over the last 26 years, we’ve doubled California’s footprint of native river habitat, bringing life back to nearly 20,000 acres and hundreds of communities statewide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>
              <a:solidFill>
                <a:srgbClr val="211D1E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>
                <a:solidFill>
                  <a:srgbClr val="211D1E"/>
                </a:solidFill>
                <a:latin typeface="Open Sans"/>
                <a:ea typeface="Open Sans"/>
                <a:cs typeface="Open Sans"/>
              </a:rPr>
              <a:t>We’re the only group driving large-scale floodplain restoration in the Central Valley—and have the largest river-restoration footprint in the West</a:t>
            </a:r>
          </a:p>
          <a:p>
            <a:endParaRPr lang="en-US" b="1">
              <a:solidFill>
                <a:srgbClr val="211D1E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>
              <a:latin typeface="Open Sans"/>
              <a:ea typeface="Open Sans"/>
              <a:cs typeface="Open San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84F1E6A-CB30-8AD8-0E62-208CF0E2AE5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089" t="18608" r="21083" b="14789"/>
          <a:stretch/>
        </p:blipFill>
        <p:spPr>
          <a:xfrm rot="1579082">
            <a:off x="10249097" y="269707"/>
            <a:ext cx="1122578" cy="127092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C01EA4C-6871-E252-8F74-825823310C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9349470" y="4123944"/>
            <a:ext cx="2881488" cy="253259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B40E805-68B5-9C19-EB77-4CBC44A029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9728260" y="4077087"/>
            <a:ext cx="2460978" cy="2694188"/>
          </a:xfrm>
          <a:prstGeom prst="rect">
            <a:avLst/>
          </a:prstGeom>
        </p:spPr>
      </p:pic>
      <p:pic>
        <p:nvPicPr>
          <p:cNvPr id="13" name="Picture 12" descr="A bird sitting on a branch&#10;&#10;Description automatically generated">
            <a:extLst>
              <a:ext uri="{FF2B5EF4-FFF2-40B4-BE49-F238E27FC236}">
                <a16:creationId xmlns:a16="http://schemas.microsoft.com/office/drawing/2014/main" id="{CE81E196-438C-E6D1-6299-6680D3E3C29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7698" r="14165"/>
          <a:stretch/>
        </p:blipFill>
        <p:spPr>
          <a:xfrm>
            <a:off x="0" y="1467759"/>
            <a:ext cx="5257372" cy="5121421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2D6D4063-F1E1-6672-AAB4-701C8D04B556}"/>
              </a:ext>
            </a:extLst>
          </p:cNvPr>
          <p:cNvGrpSpPr/>
          <p:nvPr/>
        </p:nvGrpSpPr>
        <p:grpSpPr>
          <a:xfrm>
            <a:off x="-1" y="6414872"/>
            <a:ext cx="12192001" cy="444500"/>
            <a:chOff x="0" y="6413500"/>
            <a:chExt cx="12192000" cy="44450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023132FB-5B3E-495F-9486-E51CB95AA74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6413501"/>
              <a:ext cx="12192000" cy="444499"/>
            </a:xfrm>
            <a:prstGeom prst="rect">
              <a:avLst/>
            </a:prstGeom>
          </p:spPr>
        </p:pic>
        <p:pic>
          <p:nvPicPr>
            <p:cNvPr id="5" name="Picture 4" descr="A black and white logo&#10;&#10;Description automatically generated">
              <a:extLst>
                <a:ext uri="{FF2B5EF4-FFF2-40B4-BE49-F238E27FC236}">
                  <a16:creationId xmlns:a16="http://schemas.microsoft.com/office/drawing/2014/main" id="{6403728F-E72F-9752-6D44-FCAE8629ED8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9079" y="6413500"/>
              <a:ext cx="1979919" cy="395984"/>
            </a:xfrm>
            <a:prstGeom prst="rect">
              <a:avLst/>
            </a:prstGeom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FDE65CA3-F263-6DC3-F452-2AD8ECE3E7F5}"/>
              </a:ext>
            </a:extLst>
          </p:cNvPr>
          <p:cNvSpPr txBox="1"/>
          <p:nvPr/>
        </p:nvSpPr>
        <p:spPr>
          <a:xfrm>
            <a:off x="5905547" y="5000664"/>
            <a:ext cx="2743199" cy="3657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93682BE-0235-A991-0F1D-83AAF6E82BC8}"/>
              </a:ext>
            </a:extLst>
          </p:cNvPr>
          <p:cNvSpPr txBox="1"/>
          <p:nvPr/>
        </p:nvSpPr>
        <p:spPr>
          <a:xfrm>
            <a:off x="6080173" y="4905414"/>
            <a:ext cx="2743199" cy="3657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D74BEF3-D5F8-033F-4EC0-F03EABE78967}"/>
              </a:ext>
            </a:extLst>
          </p:cNvPr>
          <p:cNvSpPr txBox="1"/>
          <p:nvPr/>
        </p:nvSpPr>
        <p:spPr>
          <a:xfrm>
            <a:off x="5656430" y="4418034"/>
            <a:ext cx="4784505" cy="175432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,Sans-Serif"/>
              <a:buChar char="•"/>
            </a:pPr>
            <a:r>
              <a:rPr lang="en-US" b="1">
                <a:latin typeface="Open Sans"/>
                <a:ea typeface="Open Sans"/>
                <a:cs typeface="Open Sans"/>
              </a:rPr>
              <a:t>Our work supports bold state-led initiatives such as 30X30, </a:t>
            </a:r>
          </a:p>
          <a:p>
            <a:pPr>
              <a:tabLst>
                <a:tab pos="282575" algn="l"/>
              </a:tabLst>
            </a:pPr>
            <a:r>
              <a:rPr lang="en-US" b="1">
                <a:latin typeface="Open Sans"/>
                <a:ea typeface="Open Sans"/>
                <a:cs typeface="Open Sans"/>
              </a:rPr>
              <a:t>	CA Climate Commitment, CA</a:t>
            </a:r>
          </a:p>
          <a:p>
            <a:pPr>
              <a:tabLst>
                <a:tab pos="282575" algn="l"/>
              </a:tabLst>
            </a:pPr>
            <a:r>
              <a:rPr lang="en-US" b="1">
                <a:latin typeface="Open Sans"/>
                <a:ea typeface="Open Sans"/>
                <a:cs typeface="Open Sans"/>
              </a:rPr>
              <a:t>	Biodiversity Initiative, CA Water </a:t>
            </a:r>
          </a:p>
          <a:p>
            <a:pPr>
              <a:tabLst>
                <a:tab pos="282575" algn="l"/>
              </a:tabLst>
            </a:pPr>
            <a:r>
              <a:rPr lang="en-US" b="1">
                <a:latin typeface="Open Sans"/>
                <a:ea typeface="Open Sans"/>
                <a:cs typeface="Open Sans"/>
              </a:rPr>
              <a:t>	Resilience Portfolio, Outdoors</a:t>
            </a:r>
          </a:p>
          <a:p>
            <a:pPr>
              <a:tabLst>
                <a:tab pos="282575" algn="l"/>
              </a:tabLst>
            </a:pPr>
            <a:r>
              <a:rPr lang="en-US" b="1">
                <a:latin typeface="Open Sans"/>
                <a:ea typeface="Open Sans"/>
                <a:cs typeface="Open Sans"/>
              </a:rPr>
              <a:t>	for All, and many others</a:t>
            </a:r>
            <a:endParaRPr lang="en-US">
              <a:latin typeface="Open Sans"/>
              <a:ea typeface="Open Sans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32998707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graphic of a plant with blue text&#10;&#10;Description automatically generated">
            <a:extLst>
              <a:ext uri="{FF2B5EF4-FFF2-40B4-BE49-F238E27FC236}">
                <a16:creationId xmlns:a16="http://schemas.microsoft.com/office/drawing/2014/main" id="{D3C1349A-430D-99F9-2D8E-B0B8F14457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338" y="457200"/>
            <a:ext cx="3181350" cy="2603500"/>
          </a:xfrm>
          <a:prstGeom prst="rect">
            <a:avLst/>
          </a:prstGeom>
        </p:spPr>
      </p:pic>
      <p:pic>
        <p:nvPicPr>
          <p:cNvPr id="8" name="Picture 7" descr="A graph of co2 emissions&#10;&#10;Description automatically generated with medium confidence">
            <a:extLst>
              <a:ext uri="{FF2B5EF4-FFF2-40B4-BE49-F238E27FC236}">
                <a16:creationId xmlns:a16="http://schemas.microsoft.com/office/drawing/2014/main" id="{0ED19A0C-154A-D480-C048-AD355128C5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24300" y="457200"/>
            <a:ext cx="3409950" cy="2603500"/>
          </a:xfrm>
          <a:prstGeom prst="rect">
            <a:avLst/>
          </a:prstGeom>
        </p:spPr>
      </p:pic>
      <p:pic>
        <p:nvPicPr>
          <p:cNvPr id="5" name="Picture 4" descr="A logo with trees and text&#10;&#10;Description automatically generated">
            <a:extLst>
              <a:ext uri="{FF2B5EF4-FFF2-40B4-BE49-F238E27FC236}">
                <a16:creationId xmlns:a16="http://schemas.microsoft.com/office/drawing/2014/main" id="{ED096B31-354A-B7B6-5507-A62F78560E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8338" y="3135313"/>
            <a:ext cx="2144713" cy="1382713"/>
          </a:xfrm>
          <a:prstGeom prst="rect">
            <a:avLst/>
          </a:prstGeom>
        </p:spPr>
      </p:pic>
      <p:pic>
        <p:nvPicPr>
          <p:cNvPr id="6" name="Picture 5" descr="A group of animals with text&#10;&#10;Description automatically generated">
            <a:extLst>
              <a:ext uri="{FF2B5EF4-FFF2-40B4-BE49-F238E27FC236}">
                <a16:creationId xmlns:a16="http://schemas.microsoft.com/office/drawing/2014/main" id="{1851254A-D372-53B4-DE11-FCEFBF1EBD6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8338" y="4589463"/>
            <a:ext cx="2144713" cy="1809750"/>
          </a:xfrm>
          <a:prstGeom prst="rect">
            <a:avLst/>
          </a:prstGeom>
        </p:spPr>
      </p:pic>
      <p:pic>
        <p:nvPicPr>
          <p:cNvPr id="10" name="Picture 9" descr="A money growing from a plant&#10;&#10;Description automatically generated">
            <a:extLst>
              <a:ext uri="{FF2B5EF4-FFF2-40B4-BE49-F238E27FC236}">
                <a16:creationId xmlns:a16="http://schemas.microsoft.com/office/drawing/2014/main" id="{F4842C4E-FB37-BCD9-6983-F5285A37001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87663" y="3135313"/>
            <a:ext cx="4446588" cy="3265488"/>
          </a:xfrm>
          <a:prstGeom prst="rect">
            <a:avLst/>
          </a:prstGeom>
        </p:spPr>
      </p:pic>
      <p:pic>
        <p:nvPicPr>
          <p:cNvPr id="9" name="Picture 8" descr="A water drop with numbers and a blue and green logo&#10;&#10;Description automatically generated">
            <a:extLst>
              <a:ext uri="{FF2B5EF4-FFF2-40B4-BE49-F238E27FC236}">
                <a16:creationId xmlns:a16="http://schemas.microsoft.com/office/drawing/2014/main" id="{63F34974-16B7-1741-8AD6-BB9385B4413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08863" y="457200"/>
            <a:ext cx="4113213" cy="2724150"/>
          </a:xfrm>
          <a:prstGeom prst="rect">
            <a:avLst/>
          </a:prstGeom>
        </p:spPr>
      </p:pic>
      <p:pic>
        <p:nvPicPr>
          <p:cNvPr id="7" name="Picture 6" descr="A logo with numbers and trees&#10;&#10;Description automatically generated">
            <a:extLst>
              <a:ext uri="{FF2B5EF4-FFF2-40B4-BE49-F238E27FC236}">
                <a16:creationId xmlns:a16="http://schemas.microsoft.com/office/drawing/2014/main" id="{65258047-F7E7-0ED0-22FB-07011C1DEA0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408863" y="3254375"/>
            <a:ext cx="4113213" cy="3146425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6BDE3570-C645-FA78-0012-DE66726F2BAD}"/>
              </a:ext>
            </a:extLst>
          </p:cNvPr>
          <p:cNvGrpSpPr/>
          <p:nvPr/>
        </p:nvGrpSpPr>
        <p:grpSpPr>
          <a:xfrm>
            <a:off x="0" y="6413500"/>
            <a:ext cx="12192000" cy="444500"/>
            <a:chOff x="0" y="6413500"/>
            <a:chExt cx="12192000" cy="44450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45AB4CD5-2EAF-DB22-B094-4ACB72BDE94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6413501"/>
              <a:ext cx="12192000" cy="444499"/>
            </a:xfrm>
            <a:prstGeom prst="rect">
              <a:avLst/>
            </a:prstGeom>
          </p:spPr>
        </p:pic>
        <p:pic>
          <p:nvPicPr>
            <p:cNvPr id="11" name="Picture 10" descr="A black and white logo&#10;&#10;Description automatically generated">
              <a:extLst>
                <a:ext uri="{FF2B5EF4-FFF2-40B4-BE49-F238E27FC236}">
                  <a16:creationId xmlns:a16="http://schemas.microsoft.com/office/drawing/2014/main" id="{ED8F2244-D93C-AA4F-7176-D4CAD84F5F3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9079" y="6413500"/>
              <a:ext cx="1979919" cy="39598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9935032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24C6C21BC9A4B449E85849F68C22CA9" ma:contentTypeVersion="17" ma:contentTypeDescription="Create a new document." ma:contentTypeScope="" ma:versionID="929be71c10f792ad5392d5138f1413ce">
  <xsd:schema xmlns:xsd="http://www.w3.org/2001/XMLSchema" xmlns:xs="http://www.w3.org/2001/XMLSchema" xmlns:p="http://schemas.microsoft.com/office/2006/metadata/properties" xmlns:ns2="a3be441d-6601-4809-b53a-0d43c1e352af" xmlns:ns3="9d64d2be-2235-4466-857f-8cfc9e48063f" targetNamespace="http://schemas.microsoft.com/office/2006/metadata/properties" ma:root="true" ma:fieldsID="95c9f6955c995c59d63bf81c6d62ca5e" ns2:_="" ns3:_="">
    <xsd:import namespace="a3be441d-6601-4809-b53a-0d43c1e352af"/>
    <xsd:import namespace="9d64d2be-2235-4466-857f-8cfc9e48063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3be441d-6601-4809-b53a-0d43c1e352a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6" nillable="true" ma:taxonomy="true" ma:internalName="lcf76f155ced4ddcb4097134ff3c332f" ma:taxonomyFieldName="MediaServiceImageTags" ma:displayName="Image Tags" ma:readOnly="false" ma:fieldId="{5cf76f15-5ced-4ddc-b409-7134ff3c332f}" ma:taxonomyMulti="true" ma:sspId="e80be9fd-7d33-42d9-96e3-1dda849964f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d64d2be-2235-4466-857f-8cfc9e48063f" elementFormDefault="qualified">
    <xsd:import namespace="http://schemas.microsoft.com/office/2006/documentManagement/types"/>
    <xsd:import namespace="http://schemas.microsoft.com/office/infopath/2007/PartnerControls"/>
    <xsd:element name="TaxCatchAll" ma:index="17" nillable="true" ma:displayName="Taxonomy Catch All Column" ma:hidden="true" ma:list="{b1c8202c-6797-49f0-8bc5-2419e84fb830}" ma:internalName="TaxCatchAll" ma:showField="CatchAllData" ma:web="9d64d2be-2235-4466-857f-8cfc9e48063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1A00BA7-3B6F-4917-B71E-039C979C5E09}">
  <ds:schemaRefs>
    <ds:schemaRef ds:uri="9d64d2be-2235-4466-857f-8cfc9e48063f"/>
    <ds:schemaRef ds:uri="a3be441d-6601-4809-b53a-0d43c1e352af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6DDFB589-F52D-45FF-B0AF-EAE6E4B825C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15</Slides>
  <Notes>15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Christian J Burke</dc:creator>
  <cp:revision>71</cp:revision>
  <dcterms:created xsi:type="dcterms:W3CDTF">2024-01-03T17:01:01Z</dcterms:created>
  <dcterms:modified xsi:type="dcterms:W3CDTF">2024-09-05T17:49:01Z</dcterms:modified>
</cp:coreProperties>
</file>